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3"/>
  </p:notesMasterIdLst>
  <p:sldIdLst>
    <p:sldId id="256" r:id="rId2"/>
    <p:sldId id="257" r:id="rId3"/>
    <p:sldId id="258" r:id="rId4"/>
    <p:sldId id="272" r:id="rId5"/>
    <p:sldId id="259" r:id="rId6"/>
    <p:sldId id="260" r:id="rId7"/>
    <p:sldId id="261" r:id="rId8"/>
    <p:sldId id="277" r:id="rId9"/>
    <p:sldId id="262" r:id="rId10"/>
    <p:sldId id="263" r:id="rId11"/>
    <p:sldId id="278"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ousine"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55EEA4-988B-492D-99E5-9B07CBB69424}">
  <a:tblStyle styleId="{FC55EEA4-988B-492D-99E5-9B07CBB6942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16E642-95D0-4B56-8B43-F84085D1147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2980864"/>
            <a:ext cx="72126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b="1"/>
            </a:lvl1pPr>
            <a:lvl2pPr lvl="1">
              <a:spcBef>
                <a:spcPts val="0"/>
              </a:spcBef>
              <a:spcAft>
                <a:spcPts val="0"/>
              </a:spcAft>
              <a:buSzPts val="4800"/>
              <a:buNone/>
              <a:defRPr sz="4800" b="1"/>
            </a:lvl2pPr>
            <a:lvl3pPr lvl="2">
              <a:spcBef>
                <a:spcPts val="0"/>
              </a:spcBef>
              <a:spcAft>
                <a:spcPts val="0"/>
              </a:spcAft>
              <a:buSzPts val="4800"/>
              <a:buNone/>
              <a:defRPr sz="4800" b="1"/>
            </a:lvl3pPr>
            <a:lvl4pPr lvl="3">
              <a:spcBef>
                <a:spcPts val="0"/>
              </a:spcBef>
              <a:spcAft>
                <a:spcPts val="0"/>
              </a:spcAft>
              <a:buSzPts val="4800"/>
              <a:buNone/>
              <a:defRPr sz="4800" b="1"/>
            </a:lvl4pPr>
            <a:lvl5pPr lvl="4">
              <a:spcBef>
                <a:spcPts val="0"/>
              </a:spcBef>
              <a:spcAft>
                <a:spcPts val="0"/>
              </a:spcAft>
              <a:buSzPts val="4800"/>
              <a:buNone/>
              <a:defRPr sz="4800" b="1"/>
            </a:lvl5pPr>
            <a:lvl6pPr lvl="5">
              <a:spcBef>
                <a:spcPts val="0"/>
              </a:spcBef>
              <a:spcAft>
                <a:spcPts val="0"/>
              </a:spcAft>
              <a:buSzPts val="4800"/>
              <a:buNone/>
              <a:defRPr sz="4800" b="1"/>
            </a:lvl6pPr>
            <a:lvl7pPr lvl="6">
              <a:spcBef>
                <a:spcPts val="0"/>
              </a:spcBef>
              <a:spcAft>
                <a:spcPts val="0"/>
              </a:spcAft>
              <a:buSzPts val="4800"/>
              <a:buNone/>
              <a:defRPr sz="4800" b="1"/>
            </a:lvl7pPr>
            <a:lvl8pPr lvl="7">
              <a:spcBef>
                <a:spcPts val="0"/>
              </a:spcBef>
              <a:spcAft>
                <a:spcPts val="0"/>
              </a:spcAft>
              <a:buSzPts val="4800"/>
              <a:buNone/>
              <a:defRPr sz="4800" b="1"/>
            </a:lvl8pPr>
            <a:lvl9pPr lvl="8">
              <a:spcBef>
                <a:spcPts val="0"/>
              </a:spcBef>
              <a:spcAft>
                <a:spcPts val="0"/>
              </a:spcAft>
              <a:buSzPts val="4800"/>
              <a:buNone/>
              <a:defRPr sz="4800" b="1"/>
            </a:lvl9pPr>
          </a:lstStyle>
          <a:p>
            <a:endParaRPr/>
          </a:p>
        </p:txBody>
      </p:sp>
      <p:sp>
        <p:nvSpPr>
          <p:cNvPr id="13" name="Google Shape;13;p2"/>
          <p:cNvSpPr/>
          <p:nvPr/>
        </p:nvSpPr>
        <p:spPr>
          <a:xfrm rot="5400000">
            <a:off x="4527177" y="744699"/>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4" name="Google Shape;14;p2"/>
          <p:cNvSpPr/>
          <p:nvPr/>
        </p:nvSpPr>
        <p:spPr>
          <a:xfrm rot="10800000">
            <a:off x="660998" y="3645100"/>
            <a:ext cx="1080000" cy="9951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8296743" y="2299856"/>
            <a:ext cx="0" cy="2075100"/>
          </a:xfrm>
          <a:prstGeom prst="straightConnector1">
            <a:avLst/>
          </a:prstGeom>
          <a:noFill/>
          <a:ln w="9525" cap="flat" cmpd="sng">
            <a:solidFill>
              <a:srgbClr val="FFFFFF"/>
            </a:solidFill>
            <a:prstDash val="solid"/>
            <a:round/>
            <a:headEnd type="triangle" w="sm" len="sm"/>
            <a:tailEnd type="triangle" w="sm" len="sm"/>
          </a:ln>
        </p:spPr>
      </p:cxnSp>
      <p:sp>
        <p:nvSpPr>
          <p:cNvPr id="16" name="Google Shape;16;p2"/>
          <p:cNvSpPr/>
          <p:nvPr/>
        </p:nvSpPr>
        <p:spPr>
          <a:xfrm rot="-5400000">
            <a:off x="4525702" y="-1293868"/>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17" name="Google Shape;17;p2"/>
          <p:cNvSpPr/>
          <p:nvPr/>
        </p:nvSpPr>
        <p:spPr>
          <a:xfrm>
            <a:off x="7216304" y="1888685"/>
            <a:ext cx="1395000" cy="12855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rot="5400000">
            <a:off x="4527177" y="-550510"/>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20" name="Google Shape;20;p3"/>
          <p:cNvSpPr/>
          <p:nvPr/>
        </p:nvSpPr>
        <p:spPr>
          <a:xfrm rot="-5400000">
            <a:off x="695075" y="986571"/>
            <a:ext cx="995100" cy="10662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Google Shape;21;p3"/>
          <p:cNvCxnSpPr/>
          <p:nvPr/>
        </p:nvCxnSpPr>
        <p:spPr>
          <a:xfrm>
            <a:off x="8365300" y="1345300"/>
            <a:ext cx="0" cy="1696800"/>
          </a:xfrm>
          <a:prstGeom prst="straightConnector1">
            <a:avLst/>
          </a:prstGeom>
          <a:noFill/>
          <a:ln w="9525" cap="flat" cmpd="sng">
            <a:solidFill>
              <a:srgbClr val="FFFFFF"/>
            </a:solidFill>
            <a:prstDash val="solid"/>
            <a:round/>
            <a:headEnd type="triangle" w="sm" len="sm"/>
            <a:tailEnd type="triangle" w="sm" len="sm"/>
          </a:ln>
        </p:spPr>
      </p:cxnSp>
      <p:sp>
        <p:nvSpPr>
          <p:cNvPr id="22" name="Google Shape;22;p3"/>
          <p:cNvSpPr/>
          <p:nvPr/>
        </p:nvSpPr>
        <p:spPr>
          <a:xfrm rot="-5400000">
            <a:off x="4525702" y="-2134011"/>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23" name="Google Shape;23;p3"/>
          <p:cNvSpPr/>
          <p:nvPr/>
        </p:nvSpPr>
        <p:spPr>
          <a:xfrm rot="5400000">
            <a:off x="7048175" y="2866905"/>
            <a:ext cx="1285500" cy="13773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ctrTitle"/>
          </p:nvPr>
        </p:nvSpPr>
        <p:spPr>
          <a:xfrm>
            <a:off x="921200" y="1509206"/>
            <a:ext cx="72057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b="1"/>
            </a:lvl1pPr>
            <a:lvl2pPr lvl="1" rtl="0">
              <a:spcBef>
                <a:spcPts val="0"/>
              </a:spcBef>
              <a:spcAft>
                <a:spcPts val="0"/>
              </a:spcAft>
              <a:buSzPts val="3600"/>
              <a:buNone/>
              <a:defRPr sz="3600" b="1"/>
            </a:lvl2pPr>
            <a:lvl3pPr lvl="2" rtl="0">
              <a:spcBef>
                <a:spcPts val="0"/>
              </a:spcBef>
              <a:spcAft>
                <a:spcPts val="0"/>
              </a:spcAft>
              <a:buSzPts val="3600"/>
              <a:buNone/>
              <a:defRPr sz="3600" b="1"/>
            </a:lvl3pPr>
            <a:lvl4pPr lvl="3" rtl="0">
              <a:spcBef>
                <a:spcPts val="0"/>
              </a:spcBef>
              <a:spcAft>
                <a:spcPts val="0"/>
              </a:spcAft>
              <a:buSzPts val="3600"/>
              <a:buNone/>
              <a:defRPr sz="3600" b="1"/>
            </a:lvl4pPr>
            <a:lvl5pPr lvl="4" rtl="0">
              <a:spcBef>
                <a:spcPts val="0"/>
              </a:spcBef>
              <a:spcAft>
                <a:spcPts val="0"/>
              </a:spcAft>
              <a:buSzPts val="3600"/>
              <a:buNone/>
              <a:defRPr sz="3600" b="1"/>
            </a:lvl5pPr>
            <a:lvl6pPr lvl="5" rtl="0">
              <a:spcBef>
                <a:spcPts val="0"/>
              </a:spcBef>
              <a:spcAft>
                <a:spcPts val="0"/>
              </a:spcAft>
              <a:buSzPts val="3600"/>
              <a:buNone/>
              <a:defRPr sz="3600" b="1"/>
            </a:lvl6pPr>
            <a:lvl7pPr lvl="6" rtl="0">
              <a:spcBef>
                <a:spcPts val="0"/>
              </a:spcBef>
              <a:spcAft>
                <a:spcPts val="0"/>
              </a:spcAft>
              <a:buSzPts val="3600"/>
              <a:buNone/>
              <a:defRPr sz="3600" b="1"/>
            </a:lvl7pPr>
            <a:lvl8pPr lvl="7" rtl="0">
              <a:spcBef>
                <a:spcPts val="0"/>
              </a:spcBef>
              <a:spcAft>
                <a:spcPts val="0"/>
              </a:spcAft>
              <a:buSzPts val="3600"/>
              <a:buNone/>
              <a:defRPr sz="3600" b="1"/>
            </a:lvl8pPr>
            <a:lvl9pPr lvl="8" rtl="0">
              <a:spcBef>
                <a:spcPts val="0"/>
              </a:spcBef>
              <a:spcAft>
                <a:spcPts val="0"/>
              </a:spcAft>
              <a:buSzPts val="3600"/>
              <a:buNone/>
              <a:defRPr sz="3600" b="1"/>
            </a:lvl9pPr>
          </a:lstStyle>
          <a:p>
            <a:endParaRPr/>
          </a:p>
        </p:txBody>
      </p:sp>
      <p:sp>
        <p:nvSpPr>
          <p:cNvPr id="25" name="Google Shape;25;p3"/>
          <p:cNvSpPr txBox="1">
            <a:spLocks noGrp="1"/>
          </p:cNvSpPr>
          <p:nvPr>
            <p:ph type="subTitle" idx="1"/>
          </p:nvPr>
        </p:nvSpPr>
        <p:spPr>
          <a:xfrm>
            <a:off x="4698564" y="3108819"/>
            <a:ext cx="35424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2400"/>
              <a:buNone/>
              <a:defRPr>
                <a:solidFill>
                  <a:srgbClr val="FFFFFF"/>
                </a:solidFill>
              </a:defRPr>
            </a:lvl4pPr>
            <a:lvl5pPr lvl="4" algn="r" rtl="0">
              <a:spcBef>
                <a:spcPts val="0"/>
              </a:spcBef>
              <a:spcAft>
                <a:spcPts val="0"/>
              </a:spcAft>
              <a:buClr>
                <a:srgbClr val="FFFFFF"/>
              </a:buClr>
              <a:buSzPts val="2400"/>
              <a:buNone/>
              <a:defRPr>
                <a:solidFill>
                  <a:srgbClr val="FFFFFF"/>
                </a:solidFill>
              </a:defRPr>
            </a:lvl5pPr>
            <a:lvl6pPr lvl="5" algn="r" rtl="0">
              <a:spcBef>
                <a:spcPts val="0"/>
              </a:spcBef>
              <a:spcAft>
                <a:spcPts val="0"/>
              </a:spcAft>
              <a:buClr>
                <a:srgbClr val="FFFFFF"/>
              </a:buClr>
              <a:buSzPts val="2400"/>
              <a:buNone/>
              <a:defRPr>
                <a:solidFill>
                  <a:srgbClr val="FFFFFF"/>
                </a:solidFill>
              </a:defRPr>
            </a:lvl6pPr>
            <a:lvl7pPr lvl="6" algn="r" rtl="0">
              <a:spcBef>
                <a:spcPts val="0"/>
              </a:spcBef>
              <a:spcAft>
                <a:spcPts val="0"/>
              </a:spcAft>
              <a:buClr>
                <a:srgbClr val="FFFFFF"/>
              </a:buClr>
              <a:buSzPts val="2400"/>
              <a:buNone/>
              <a:defRPr>
                <a:solidFill>
                  <a:srgbClr val="FFFFFF"/>
                </a:solidFill>
              </a:defRPr>
            </a:lvl7pPr>
            <a:lvl8pPr lvl="7" algn="r" rtl="0">
              <a:spcBef>
                <a:spcPts val="0"/>
              </a:spcBef>
              <a:spcAft>
                <a:spcPts val="0"/>
              </a:spcAft>
              <a:buClr>
                <a:srgbClr val="FFFFFF"/>
              </a:buClr>
              <a:buSzPts val="2400"/>
              <a:buNone/>
              <a:defRPr>
                <a:solidFill>
                  <a:srgbClr val="FFFFFF"/>
                </a:solidFill>
              </a:defRPr>
            </a:lvl8pPr>
            <a:lvl9pPr lvl="8" algn="r" rtl="0">
              <a:spcBef>
                <a:spcPts val="0"/>
              </a:spcBef>
              <a:spcAft>
                <a:spcPts val="0"/>
              </a:spcAft>
              <a:buClr>
                <a:srgbClr val="FFFFFF"/>
              </a:buClr>
              <a:buSzPts val="2400"/>
              <a:buNone/>
              <a:defRPr>
                <a:solidFill>
                  <a:srgbClr val="FFFFFF"/>
                </a:solidFill>
              </a:defRPr>
            </a:lvl9pPr>
          </a:lstStyle>
          <a:p>
            <a:endParaRPr/>
          </a:p>
        </p:txBody>
      </p:sp>
      <p:sp>
        <p:nvSpPr>
          <p:cNvPr id="26" name="Google Shape;26;p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1413600" y="2466600"/>
            <a:ext cx="63168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sz="2400" b="1"/>
            </a:lvl1pPr>
            <a:lvl2pPr marL="914400" lvl="1" indent="-381000" algn="ctr" rtl="0">
              <a:spcBef>
                <a:spcPts val="0"/>
              </a:spcBef>
              <a:spcAft>
                <a:spcPts val="0"/>
              </a:spcAft>
              <a:buSzPts val="2400"/>
              <a:buChar char="▫"/>
              <a:defRPr b="1"/>
            </a:lvl2pPr>
            <a:lvl3pPr marL="1371600" lvl="2" indent="-381000" algn="ctr" rtl="0">
              <a:spcBef>
                <a:spcPts val="0"/>
              </a:spcBef>
              <a:spcAft>
                <a:spcPts val="0"/>
              </a:spcAft>
              <a:buSzPts val="2400"/>
              <a:buChar char="■"/>
              <a:defRPr b="1"/>
            </a:lvl3pPr>
            <a:lvl4pPr marL="1828800" lvl="3" indent="-381000" algn="ctr" rtl="0">
              <a:spcBef>
                <a:spcPts val="0"/>
              </a:spcBef>
              <a:spcAft>
                <a:spcPts val="0"/>
              </a:spcAft>
              <a:buSzPts val="2400"/>
              <a:buChar char="●"/>
              <a:defRPr sz="2400" b="1"/>
            </a:lvl4pPr>
            <a:lvl5pPr marL="2286000" lvl="4" indent="-381000" algn="ctr" rtl="0">
              <a:spcBef>
                <a:spcPts val="0"/>
              </a:spcBef>
              <a:spcAft>
                <a:spcPts val="0"/>
              </a:spcAft>
              <a:buSzPts val="2400"/>
              <a:buChar char="○"/>
              <a:defRPr sz="2400" b="1"/>
            </a:lvl5pPr>
            <a:lvl6pPr marL="2743200" lvl="5" indent="-381000" algn="ctr" rtl="0">
              <a:spcBef>
                <a:spcPts val="0"/>
              </a:spcBef>
              <a:spcAft>
                <a:spcPts val="0"/>
              </a:spcAft>
              <a:buSzPts val="2400"/>
              <a:buChar char="■"/>
              <a:defRPr sz="2400" b="1"/>
            </a:lvl6pPr>
            <a:lvl7pPr marL="3200400" lvl="6" indent="-381000" algn="ctr" rtl="0">
              <a:spcBef>
                <a:spcPts val="0"/>
              </a:spcBef>
              <a:spcAft>
                <a:spcPts val="0"/>
              </a:spcAft>
              <a:buSzPts val="2400"/>
              <a:buChar char="●"/>
              <a:defRPr sz="2400" b="1"/>
            </a:lvl7pPr>
            <a:lvl8pPr marL="3657600" lvl="7" indent="-381000" algn="ctr" rtl="0">
              <a:spcBef>
                <a:spcPts val="0"/>
              </a:spcBef>
              <a:spcAft>
                <a:spcPts val="0"/>
              </a:spcAft>
              <a:buSzPts val="2400"/>
              <a:buChar char="○"/>
              <a:defRPr sz="2400" b="1"/>
            </a:lvl8pPr>
            <a:lvl9pPr marL="4114800" lvl="8" indent="-381000" algn="ctr">
              <a:spcBef>
                <a:spcPts val="0"/>
              </a:spcBef>
              <a:spcAft>
                <a:spcPts val="0"/>
              </a:spcAft>
              <a:buSzPts val="2400"/>
              <a:buChar char="■"/>
              <a:defRPr sz="2400" b="1"/>
            </a:lvl9pPr>
          </a:lstStyle>
          <a:p>
            <a:endParaRPr/>
          </a:p>
        </p:txBody>
      </p:sp>
      <p:grpSp>
        <p:nvGrpSpPr>
          <p:cNvPr id="29" name="Google Shape;29;p4"/>
          <p:cNvGrpSpPr/>
          <p:nvPr/>
        </p:nvGrpSpPr>
        <p:grpSpPr>
          <a:xfrm>
            <a:off x="3954441" y="1078293"/>
            <a:ext cx="1212106" cy="1158543"/>
            <a:chOff x="3754950" y="1132925"/>
            <a:chExt cx="1580939" cy="1544725"/>
          </a:xfrm>
        </p:grpSpPr>
        <p:sp>
          <p:nvSpPr>
            <p:cNvPr id="30" name="Google Shape;30;p4"/>
            <p:cNvSpPr/>
            <p:nvPr/>
          </p:nvSpPr>
          <p:spPr>
            <a:xfrm>
              <a:off x="3907350" y="1285321"/>
              <a:ext cx="1329300" cy="1329300"/>
            </a:xfrm>
            <a:prstGeom prst="ellipse">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5400000">
              <a:off x="3754950" y="1132925"/>
              <a:ext cx="1480500" cy="14805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32;p4"/>
            <p:cNvCxnSpPr>
              <a:endCxn id="30" idx="1"/>
            </p:cNvCxnSpPr>
            <p:nvPr/>
          </p:nvCxnSpPr>
          <p:spPr>
            <a:xfrm>
              <a:off x="3890221" y="1267893"/>
              <a:ext cx="211800" cy="212100"/>
            </a:xfrm>
            <a:prstGeom prst="straightConnector1">
              <a:avLst/>
            </a:prstGeom>
            <a:noFill/>
            <a:ln w="9525" cap="flat" cmpd="sng">
              <a:solidFill>
                <a:srgbClr val="FFFFFF"/>
              </a:solidFill>
              <a:prstDash val="dash"/>
              <a:round/>
              <a:headEnd type="none" w="med" len="med"/>
              <a:tailEnd type="none" w="med" len="med"/>
            </a:ln>
          </p:spPr>
        </p:cxnSp>
        <p:cxnSp>
          <p:nvCxnSpPr>
            <p:cNvPr id="33" name="Google Shape;33;p4"/>
            <p:cNvCxnSpPr/>
            <p:nvPr/>
          </p:nvCxnSpPr>
          <p:spPr>
            <a:xfrm>
              <a:off x="5335889" y="1276425"/>
              <a:ext cx="0" cy="1393500"/>
            </a:xfrm>
            <a:prstGeom prst="straightConnector1">
              <a:avLst/>
            </a:prstGeom>
            <a:noFill/>
            <a:ln w="9525" cap="flat" cmpd="sng">
              <a:solidFill>
                <a:srgbClr val="FFFFFF"/>
              </a:solidFill>
              <a:prstDash val="solid"/>
              <a:round/>
              <a:headEnd type="triangle" w="sm" len="sm"/>
              <a:tailEnd type="triangle" w="sm" len="sm"/>
            </a:ln>
          </p:spPr>
        </p:cxnSp>
        <p:sp>
          <p:nvSpPr>
            <p:cNvPr id="34" name="Google Shape;34;p4"/>
            <p:cNvSpPr/>
            <p:nvPr/>
          </p:nvSpPr>
          <p:spPr>
            <a:xfrm>
              <a:off x="4222975" y="1683233"/>
              <a:ext cx="698050" cy="549925"/>
            </a:xfrm>
            <a:prstGeom prst="rect">
              <a:avLst/>
            </a:prstGeom>
          </p:spPr>
          <p:txBody>
            <a:bodyPr>
              <a:prstTxWarp prst="textPlain">
                <a:avLst/>
              </a:prstTxWarp>
            </a:bodyPr>
            <a:lstStyle/>
            <a:p>
              <a:pPr lvl="0" algn="ctr"/>
              <a:r>
                <a:rPr b="1" i="0">
                  <a:ln w="19050" cap="flat" cmpd="sng">
                    <a:solidFill>
                      <a:srgbClr val="FFFFFF"/>
                    </a:solidFill>
                    <a:prstDash val="solid"/>
                    <a:round/>
                    <a:headEnd type="none" w="sm" len="sm"/>
                    <a:tailEnd type="none" w="sm" len="sm"/>
                  </a:ln>
                  <a:noFill/>
                  <a:latin typeface="Arial"/>
                </a:rPr>
                <a:t>“</a:t>
              </a:r>
            </a:p>
          </p:txBody>
        </p:sp>
        <p:cxnSp>
          <p:nvCxnSpPr>
            <p:cNvPr id="35" name="Google Shape;35;p4"/>
            <p:cNvCxnSpPr>
              <a:stCxn id="30" idx="5"/>
            </p:cNvCxnSpPr>
            <p:nvPr/>
          </p:nvCxnSpPr>
          <p:spPr>
            <a:xfrm>
              <a:off x="5041979" y="2419950"/>
              <a:ext cx="253800" cy="257700"/>
            </a:xfrm>
            <a:prstGeom prst="straightConnector1">
              <a:avLst/>
            </a:prstGeom>
            <a:noFill/>
            <a:ln w="9525" cap="flat" cmpd="sng">
              <a:solidFill>
                <a:srgbClr val="FFFFFF"/>
              </a:solidFill>
              <a:prstDash val="dash"/>
              <a:round/>
              <a:headEnd type="none" w="med" len="med"/>
              <a:tailEnd type="none" w="med" len="med"/>
            </a:ln>
          </p:spPr>
        </p:cxnSp>
        <p:cxnSp>
          <p:nvCxnSpPr>
            <p:cNvPr id="36" name="Google Shape;36;p4"/>
            <p:cNvCxnSpPr/>
            <p:nvPr/>
          </p:nvCxnSpPr>
          <p:spPr>
            <a:xfrm>
              <a:off x="4244700" y="1591869"/>
              <a:ext cx="654600" cy="0"/>
            </a:xfrm>
            <a:prstGeom prst="straightConnector1">
              <a:avLst/>
            </a:prstGeom>
            <a:noFill/>
            <a:ln w="9525" cap="flat" cmpd="sng">
              <a:solidFill>
                <a:srgbClr val="FFFFFF"/>
              </a:solidFill>
              <a:prstDash val="solid"/>
              <a:round/>
              <a:headEnd type="triangle" w="sm" len="sm"/>
              <a:tailEnd type="triangle" w="sm" len="sm"/>
            </a:ln>
          </p:spPr>
        </p:cxnSp>
      </p:grpSp>
      <p:sp>
        <p:nvSpPr>
          <p:cNvPr id="37" name="Google Shape;37;p4"/>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0" name="Google Shape;40;p5"/>
          <p:cNvSpPr txBox="1">
            <a:spLocks noGrp="1"/>
          </p:cNvSpPr>
          <p:nvPr>
            <p:ph type="body" idx="1"/>
          </p:nvPr>
        </p:nvSpPr>
        <p:spPr>
          <a:xfrm>
            <a:off x="343225" y="1125000"/>
            <a:ext cx="8290800" cy="36390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1" name="Google Shape;41;p5"/>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4" name="Google Shape;44;p6"/>
          <p:cNvSpPr txBox="1">
            <a:spLocks noGrp="1"/>
          </p:cNvSpPr>
          <p:nvPr>
            <p:ph type="body" idx="1"/>
          </p:nvPr>
        </p:nvSpPr>
        <p:spPr>
          <a:xfrm>
            <a:off x="420778" y="1239803"/>
            <a:ext cx="3994500" cy="3725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5" name="Google Shape;45;p6"/>
          <p:cNvSpPr txBox="1">
            <a:spLocks noGrp="1"/>
          </p:cNvSpPr>
          <p:nvPr>
            <p:ph type="body" idx="2"/>
          </p:nvPr>
        </p:nvSpPr>
        <p:spPr>
          <a:xfrm>
            <a:off x="4731381" y="1239803"/>
            <a:ext cx="3994500" cy="3725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6" name="Google Shape;46;p6"/>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5" name="Google Shape;55;p8"/>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0"/>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9">
            <a:alphaModFix/>
          </a:blip>
          <a:stretch>
            <a:fillRect/>
          </a:stretch>
        </p:blipFill>
        <p:spPr>
          <a:xfrm>
            <a:off x="1116" y="0"/>
            <a:ext cx="9141767" cy="5143500"/>
          </a:xfrm>
          <a:prstGeom prst="rect">
            <a:avLst/>
          </a:prstGeom>
          <a:noFill/>
          <a:ln>
            <a:noFill/>
          </a:ln>
        </p:spPr>
      </p:pic>
      <p:sp>
        <p:nvSpPr>
          <p:cNvPr id="7" name="Google Shape;7;p1"/>
          <p:cNvSpPr/>
          <p:nvPr/>
        </p:nvSpPr>
        <p:spPr>
          <a:xfrm>
            <a:off x="91700" y="96300"/>
            <a:ext cx="8966100" cy="49452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404330" y="493832"/>
            <a:ext cx="8229600" cy="41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1pPr>
            <a:lvl2pPr lvl="1">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2pPr>
            <a:lvl3pPr lvl="2">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3pPr>
            <a:lvl4pPr lvl="3">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4pPr>
            <a:lvl5pPr lvl="4">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5pPr>
            <a:lvl6pPr lvl="5">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6pPr>
            <a:lvl7pPr lvl="6">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7pPr>
            <a:lvl8pPr lvl="7">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8pPr>
            <a:lvl9pPr lvl="8">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9pPr>
          </a:lstStyle>
          <a:p>
            <a:endParaRPr/>
          </a:p>
        </p:txBody>
      </p:sp>
      <p:sp>
        <p:nvSpPr>
          <p:cNvPr id="9" name="Google Shape;9;p1"/>
          <p:cNvSpPr txBox="1">
            <a:spLocks noGrp="1"/>
          </p:cNvSpPr>
          <p:nvPr>
            <p:ph type="body" idx="1"/>
          </p:nvPr>
        </p:nvSpPr>
        <p:spPr>
          <a:xfrm>
            <a:off x="457200" y="1125000"/>
            <a:ext cx="8229600" cy="36390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lt1"/>
              </a:buClr>
              <a:buSzPts val="2400"/>
              <a:buFont typeface="Cousine"/>
              <a:buChar char="▪"/>
              <a:defRPr sz="2400">
                <a:solidFill>
                  <a:schemeClr val="lt1"/>
                </a:solidFill>
                <a:latin typeface="Cousine"/>
                <a:ea typeface="Cousine"/>
                <a:cs typeface="Cousine"/>
                <a:sym typeface="Cousine"/>
              </a:defRPr>
            </a:lvl1pPr>
            <a:lvl2pPr marL="914400" lvl="1"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2pPr>
            <a:lvl3pPr marL="1371600" lvl="2"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3pPr>
            <a:lvl4pPr marL="1828800" lvl="3"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4pPr>
            <a:lvl5pPr marL="2286000" lvl="4"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5pPr>
            <a:lvl6pPr marL="2743200" lvl="5"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6pPr>
            <a:lvl7pPr marL="3200400" lvl="6"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7pPr>
            <a:lvl8pPr marL="3657600" lvl="7"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8pPr>
            <a:lvl9pPr marL="4114800" lvl="8"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9pPr>
          </a:lstStyle>
          <a:p>
            <a:endParaRPr/>
          </a:p>
        </p:txBody>
      </p:sp>
      <p:sp>
        <p:nvSpPr>
          <p:cNvPr id="10" name="Google Shape;10;p1"/>
          <p:cNvSpPr txBox="1">
            <a:spLocks noGrp="1"/>
          </p:cNvSpPr>
          <p:nvPr>
            <p:ph type="sldNum" idx="12"/>
          </p:nvPr>
        </p:nvSpPr>
        <p:spPr>
          <a:xfrm>
            <a:off x="8523157" y="4641567"/>
            <a:ext cx="461100" cy="291900"/>
          </a:xfrm>
          <a:prstGeom prst="rect">
            <a:avLst/>
          </a:prstGeom>
          <a:noFill/>
          <a:ln>
            <a:noFill/>
          </a:ln>
        </p:spPr>
        <p:txBody>
          <a:bodyPr spcFirstLastPara="1" wrap="square" lIns="91425" tIns="91425" rIns="91425" bIns="91425" anchor="t" anchorCtr="0">
            <a:noAutofit/>
          </a:bodyPr>
          <a:lstStyle>
            <a:lvl1pPr lvl="0" algn="r">
              <a:buNone/>
              <a:defRPr sz="1000">
                <a:solidFill>
                  <a:schemeClr val="lt1"/>
                </a:solidFill>
                <a:latin typeface="Cousine"/>
                <a:ea typeface="Cousine"/>
                <a:cs typeface="Cousine"/>
                <a:sym typeface="Cousine"/>
              </a:defRPr>
            </a:lvl1pPr>
            <a:lvl2pPr lvl="1" algn="r">
              <a:buNone/>
              <a:defRPr sz="1000">
                <a:solidFill>
                  <a:schemeClr val="lt1"/>
                </a:solidFill>
                <a:latin typeface="Cousine"/>
                <a:ea typeface="Cousine"/>
                <a:cs typeface="Cousine"/>
                <a:sym typeface="Cousine"/>
              </a:defRPr>
            </a:lvl2pPr>
            <a:lvl3pPr lvl="2" algn="r">
              <a:buNone/>
              <a:defRPr sz="1000">
                <a:solidFill>
                  <a:schemeClr val="lt1"/>
                </a:solidFill>
                <a:latin typeface="Cousine"/>
                <a:ea typeface="Cousine"/>
                <a:cs typeface="Cousine"/>
                <a:sym typeface="Cousine"/>
              </a:defRPr>
            </a:lvl3pPr>
            <a:lvl4pPr lvl="3" algn="r">
              <a:buNone/>
              <a:defRPr sz="1000">
                <a:solidFill>
                  <a:schemeClr val="lt1"/>
                </a:solidFill>
                <a:latin typeface="Cousine"/>
                <a:ea typeface="Cousine"/>
                <a:cs typeface="Cousine"/>
                <a:sym typeface="Cousine"/>
              </a:defRPr>
            </a:lvl4pPr>
            <a:lvl5pPr lvl="4" algn="r">
              <a:buNone/>
              <a:defRPr sz="1000">
                <a:solidFill>
                  <a:schemeClr val="lt1"/>
                </a:solidFill>
                <a:latin typeface="Cousine"/>
                <a:ea typeface="Cousine"/>
                <a:cs typeface="Cousine"/>
                <a:sym typeface="Cousine"/>
              </a:defRPr>
            </a:lvl5pPr>
            <a:lvl6pPr lvl="5" algn="r">
              <a:buNone/>
              <a:defRPr sz="1000">
                <a:solidFill>
                  <a:schemeClr val="lt1"/>
                </a:solidFill>
                <a:latin typeface="Cousine"/>
                <a:ea typeface="Cousine"/>
                <a:cs typeface="Cousine"/>
                <a:sym typeface="Cousine"/>
              </a:defRPr>
            </a:lvl6pPr>
            <a:lvl7pPr lvl="6" algn="r">
              <a:buNone/>
              <a:defRPr sz="1000">
                <a:solidFill>
                  <a:schemeClr val="lt1"/>
                </a:solidFill>
                <a:latin typeface="Cousine"/>
                <a:ea typeface="Cousine"/>
                <a:cs typeface="Cousine"/>
                <a:sym typeface="Cousine"/>
              </a:defRPr>
            </a:lvl7pPr>
            <a:lvl8pPr lvl="7" algn="r">
              <a:buNone/>
              <a:defRPr sz="1000">
                <a:solidFill>
                  <a:schemeClr val="lt1"/>
                </a:solidFill>
                <a:latin typeface="Cousine"/>
                <a:ea typeface="Cousine"/>
                <a:cs typeface="Cousine"/>
                <a:sym typeface="Cousine"/>
              </a:defRPr>
            </a:lvl8pPr>
            <a:lvl9pPr lvl="8" algn="r">
              <a:buNone/>
              <a:defRPr sz="1000">
                <a:solidFill>
                  <a:schemeClr val="lt1"/>
                </a:solidFill>
                <a:latin typeface="Cousine"/>
                <a:ea typeface="Cousine"/>
                <a:cs typeface="Cousine"/>
                <a:sym typeface="Cousi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mailto:davelar@gmrc.ga.go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mailto:mthomas@gmrc.ga.gov" TargetMode="External"/><Relationship Id="rId4" Type="http://schemas.openxmlformats.org/officeDocument/2006/relationships/hyperlink" Target="mailto:jnorsworthy@gmrc.g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ctrTitle"/>
          </p:nvPr>
        </p:nvSpPr>
        <p:spPr>
          <a:xfrm>
            <a:off x="914400" y="2980864"/>
            <a:ext cx="7212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600" dirty="0"/>
              <a:t>Employability </a:t>
            </a:r>
            <a:br>
              <a:rPr lang="en" sz="3600" dirty="0"/>
            </a:br>
            <a:r>
              <a:rPr lang="en" sz="3600" dirty="0"/>
              <a:t>Skills </a:t>
            </a:r>
            <a:br>
              <a:rPr lang="en" sz="3600" dirty="0"/>
            </a:br>
            <a:r>
              <a:rPr lang="en" sz="3600" dirty="0"/>
              <a:t>Bootcamp</a:t>
            </a:r>
            <a:endParaRPr sz="3600" dirty="0"/>
          </a:p>
        </p:txBody>
      </p:sp>
      <p:pic>
        <p:nvPicPr>
          <p:cNvPr id="3" name="Picture 2" descr="Logo, company name&#10;&#10;Description automatically generated">
            <a:extLst>
              <a:ext uri="{FF2B5EF4-FFF2-40B4-BE49-F238E27FC236}">
                <a16:creationId xmlns:a16="http://schemas.microsoft.com/office/drawing/2014/main" id="{593EC98E-9A8B-4BFD-90C5-0C87DE57566C}"/>
              </a:ext>
            </a:extLst>
          </p:cNvPr>
          <p:cNvPicPr>
            <a:picLocks noChangeAspect="1"/>
          </p:cNvPicPr>
          <p:nvPr/>
        </p:nvPicPr>
        <p:blipFill>
          <a:blip r:embed="rId3"/>
          <a:stretch>
            <a:fillRect/>
          </a:stretch>
        </p:blipFill>
        <p:spPr>
          <a:xfrm>
            <a:off x="1619410" y="2363818"/>
            <a:ext cx="2299448" cy="17768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7" name="Google Shape;137;p18"/>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1026" name="Picture 2" descr="ZF is preparing to make truck platooning possible">
            <a:extLst>
              <a:ext uri="{FF2B5EF4-FFF2-40B4-BE49-F238E27FC236}">
                <a16:creationId xmlns:a16="http://schemas.microsoft.com/office/drawing/2014/main" id="{70428B07-FEEB-4369-9183-9491ED2CEC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51" t="11401" r="29264" b="17041"/>
          <a:stretch/>
        </p:blipFill>
        <p:spPr bwMode="auto">
          <a:xfrm>
            <a:off x="7093753" y="3680712"/>
            <a:ext cx="1260181" cy="1206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er the Earth” | DuetsBlog ®">
            <a:extLst>
              <a:ext uri="{FF2B5EF4-FFF2-40B4-BE49-F238E27FC236}">
                <a16:creationId xmlns:a16="http://schemas.microsoft.com/office/drawing/2014/main" id="{9801E175-A97D-4D1D-8A8C-AEB4FF7CD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268" y="256394"/>
            <a:ext cx="1497666" cy="21382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ldwell Electrical Contractors | LinkedIn">
            <a:extLst>
              <a:ext uri="{FF2B5EF4-FFF2-40B4-BE49-F238E27FC236}">
                <a16:creationId xmlns:a16="http://schemas.microsoft.com/office/drawing/2014/main" id="{C5F3EDFA-0D9B-46A3-8E8A-F6C07789DF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53" y="1952482"/>
            <a:ext cx="2324281" cy="8842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ll County, GA - Official Website">
            <a:extLst>
              <a:ext uri="{FF2B5EF4-FFF2-40B4-BE49-F238E27FC236}">
                <a16:creationId xmlns:a16="http://schemas.microsoft.com/office/drawing/2014/main" id="{EBCEBCC3-AFF9-4C48-BBCD-98D3B0C50D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715" b="16715"/>
          <a:stretch/>
        </p:blipFill>
        <p:spPr bwMode="auto">
          <a:xfrm>
            <a:off x="658720" y="2931757"/>
            <a:ext cx="1741148" cy="11590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azaki North America (@YazakiNA) | Twitter">
            <a:extLst>
              <a:ext uri="{FF2B5EF4-FFF2-40B4-BE49-F238E27FC236}">
                <a16:creationId xmlns:a16="http://schemas.microsoft.com/office/drawing/2014/main" id="{104B2E89-8021-4E43-9458-3CF9C009F6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290" b="35214"/>
          <a:stretch/>
        </p:blipFill>
        <p:spPr bwMode="auto">
          <a:xfrm>
            <a:off x="6298095" y="2548423"/>
            <a:ext cx="2614012" cy="92786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250C4F5C-1A35-4D42-986D-9BDC41BCFE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602" y="241661"/>
            <a:ext cx="1401389" cy="55739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S Gear Logo - Drive Lines">
            <a:extLst>
              <a:ext uri="{FF2B5EF4-FFF2-40B4-BE49-F238E27FC236}">
                <a16:creationId xmlns:a16="http://schemas.microsoft.com/office/drawing/2014/main" id="{5A6E33D7-9C4E-4F87-B8AC-6B358F991E2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7540" b="40013"/>
          <a:stretch/>
        </p:blipFill>
        <p:spPr bwMode="auto">
          <a:xfrm>
            <a:off x="3163241" y="326869"/>
            <a:ext cx="2902163" cy="6514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ubota logo and symbol, meaning, history, PNG">
            <a:extLst>
              <a:ext uri="{FF2B5EF4-FFF2-40B4-BE49-F238E27FC236}">
                <a16:creationId xmlns:a16="http://schemas.microsoft.com/office/drawing/2014/main" id="{D866F19A-3F02-4B3E-ACFB-20BE9D2A3FB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8224" b="26199"/>
          <a:stretch/>
        </p:blipFill>
        <p:spPr bwMode="auto">
          <a:xfrm>
            <a:off x="3297982" y="1251025"/>
            <a:ext cx="2548036" cy="6967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ome - Overdrive Logistics">
            <a:extLst>
              <a:ext uri="{FF2B5EF4-FFF2-40B4-BE49-F238E27FC236}">
                <a16:creationId xmlns:a16="http://schemas.microsoft.com/office/drawing/2014/main" id="{7139EB3D-C059-4055-9099-625420823F5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628" t="30799" r="16626" b="30799"/>
          <a:stretch/>
        </p:blipFill>
        <p:spPr bwMode="auto">
          <a:xfrm>
            <a:off x="3631746" y="3851497"/>
            <a:ext cx="1880508" cy="108197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ifco KTW Logo | Location Georgia">
            <a:extLst>
              <a:ext uri="{FF2B5EF4-FFF2-40B4-BE49-F238E27FC236}">
                <a16:creationId xmlns:a16="http://schemas.microsoft.com/office/drawing/2014/main" id="{A3DA2AFA-D4A8-4B96-8DE0-C3FEBCC7575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22350"/>
          <a:stretch/>
        </p:blipFill>
        <p:spPr bwMode="auto">
          <a:xfrm>
            <a:off x="3210601" y="2224757"/>
            <a:ext cx="2722798" cy="132140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utomotive Lavonia Georgia Haering Precision USA LP">
            <a:extLst>
              <a:ext uri="{FF2B5EF4-FFF2-40B4-BE49-F238E27FC236}">
                <a16:creationId xmlns:a16="http://schemas.microsoft.com/office/drawing/2014/main" id="{B5A9CFA4-3A0B-47ED-B11B-7E323D516E2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 t="29289" r="4461" b="35506"/>
          <a:stretch/>
        </p:blipFill>
        <p:spPr bwMode="auto">
          <a:xfrm>
            <a:off x="444240" y="4209338"/>
            <a:ext cx="2171349" cy="80011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Bitzer US, Inc. - Flowery Branch, GA">
            <a:extLst>
              <a:ext uri="{FF2B5EF4-FFF2-40B4-BE49-F238E27FC236}">
                <a16:creationId xmlns:a16="http://schemas.microsoft.com/office/drawing/2014/main" id="{3AFD804F-ADFA-4598-8AD6-6002E990CF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547" y="978333"/>
            <a:ext cx="2516675" cy="884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3"/>
          <p:cNvSpPr txBox="1">
            <a:spLocks noGrp="1"/>
          </p:cNvSpPr>
          <p:nvPr>
            <p:ph type="ctrTitle" idx="4294967295"/>
          </p:nvPr>
        </p:nvSpPr>
        <p:spPr>
          <a:xfrm>
            <a:off x="878657" y="1440025"/>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t>Thanks!</a:t>
            </a:r>
            <a:endParaRPr sz="6000" b="1"/>
          </a:p>
        </p:txBody>
      </p:sp>
      <p:sp>
        <p:nvSpPr>
          <p:cNvPr id="330" name="Google Shape;330;p33"/>
          <p:cNvSpPr txBox="1">
            <a:spLocks noGrp="1"/>
          </p:cNvSpPr>
          <p:nvPr>
            <p:ph type="subTitle" idx="4294967295"/>
          </p:nvPr>
        </p:nvSpPr>
        <p:spPr>
          <a:xfrm>
            <a:off x="878657" y="2444295"/>
            <a:ext cx="65937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dirty="0"/>
              <a:t>ANY QUESTIONS?</a:t>
            </a:r>
            <a:endParaRPr sz="3600" dirty="0"/>
          </a:p>
        </p:txBody>
      </p:sp>
      <p:sp>
        <p:nvSpPr>
          <p:cNvPr id="331" name="Google Shape;331;p33"/>
          <p:cNvSpPr txBox="1">
            <a:spLocks noGrp="1"/>
          </p:cNvSpPr>
          <p:nvPr>
            <p:ph type="body" idx="4294967295"/>
          </p:nvPr>
        </p:nvSpPr>
        <p:spPr>
          <a:xfrm>
            <a:off x="909500" y="3160274"/>
            <a:ext cx="3711300" cy="90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dirty="0"/>
              <a:t>You can find us at:</a:t>
            </a:r>
            <a:endParaRPr sz="1800" dirty="0"/>
          </a:p>
          <a:p>
            <a:pPr marL="0" lvl="0" indent="0" algn="l" rtl="0">
              <a:spcBef>
                <a:spcPts val="600"/>
              </a:spcBef>
              <a:spcAft>
                <a:spcPts val="0"/>
              </a:spcAft>
              <a:buNone/>
            </a:pPr>
            <a:r>
              <a:rPr lang="en" sz="1800" u="sng" dirty="0">
                <a:hlinkClick r:id="rId3"/>
              </a:rPr>
              <a:t>davelar@gmrc.ga.gov</a:t>
            </a:r>
            <a:endParaRPr lang="en" sz="1800" u="sng" dirty="0"/>
          </a:p>
          <a:p>
            <a:pPr marL="0" lvl="0" indent="0" algn="l" rtl="0">
              <a:spcBef>
                <a:spcPts val="600"/>
              </a:spcBef>
              <a:spcAft>
                <a:spcPts val="0"/>
              </a:spcAft>
              <a:buNone/>
            </a:pPr>
            <a:r>
              <a:rPr lang="en" sz="1800" dirty="0">
                <a:hlinkClick r:id="rId4"/>
              </a:rPr>
              <a:t>jnorsworthy@gmrc.ga.gov</a:t>
            </a:r>
            <a:endParaRPr lang="en" sz="1800" dirty="0"/>
          </a:p>
          <a:p>
            <a:pPr marL="0" lvl="0" indent="0" algn="l" rtl="0">
              <a:spcBef>
                <a:spcPts val="600"/>
              </a:spcBef>
              <a:spcAft>
                <a:spcPts val="0"/>
              </a:spcAft>
              <a:buNone/>
            </a:pPr>
            <a:r>
              <a:rPr lang="en" sz="1800" dirty="0">
                <a:hlinkClick r:id="rId5"/>
              </a:rPr>
              <a:t>mthomas@gmrc.ga.gov</a:t>
            </a:r>
            <a:endParaRPr lang="en" sz="1800" dirty="0"/>
          </a:p>
          <a:p>
            <a:pPr marL="0" lvl="0" indent="0" algn="l" rtl="0">
              <a:spcBef>
                <a:spcPts val="600"/>
              </a:spcBef>
              <a:spcAft>
                <a:spcPts val="0"/>
              </a:spcAft>
              <a:buNone/>
            </a:pPr>
            <a:endParaRPr sz="1800" dirty="0"/>
          </a:p>
        </p:txBody>
      </p:sp>
      <p:sp>
        <p:nvSpPr>
          <p:cNvPr id="332" name="Google Shape;332;p3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a:t>
            </a:r>
            <a:endParaRPr dirty="0"/>
          </a:p>
        </p:txBody>
      </p:sp>
      <p:sp>
        <p:nvSpPr>
          <p:cNvPr id="72" name="Google Shape;72;p12"/>
          <p:cNvSpPr txBox="1"/>
          <p:nvPr/>
        </p:nvSpPr>
        <p:spPr>
          <a:xfrm>
            <a:off x="737667" y="983607"/>
            <a:ext cx="7949008" cy="1883791"/>
          </a:xfrm>
          <a:prstGeom prst="rect">
            <a:avLst/>
          </a:prstGeom>
          <a:noFill/>
          <a:ln>
            <a:noFill/>
          </a:ln>
        </p:spPr>
        <p:txBody>
          <a:bodyPr spcFirstLastPara="1" wrap="square" lIns="91425" tIns="91425" rIns="91425" bIns="91425" anchor="t" anchorCtr="0">
            <a:noAutofit/>
          </a:bodyPr>
          <a:lstStyle/>
          <a:p>
            <a:r>
              <a:rPr lang="en-US" sz="1600" b="0" i="0" u="none" strike="noStrike" dirty="0">
                <a:solidFill>
                  <a:schemeClr val="bg1"/>
                </a:solidFill>
                <a:effectLst/>
                <a:latin typeface="Cousine" panose="020B0604020202020204" charset="0"/>
                <a:cs typeface="Cousine" panose="020B0604020202020204" charset="0"/>
              </a:rPr>
              <a:t>Area employers requested assistance in developing a workforce that has completed soft skills training and stands ready to fill permanent, entry-level positions.</a:t>
            </a:r>
            <a:endParaRPr lang="en-US" sz="1600" dirty="0">
              <a:solidFill>
                <a:schemeClr val="bg1"/>
              </a:solidFill>
              <a:effectLst/>
              <a:latin typeface="Cousine" panose="020B0604020202020204" charset="0"/>
              <a:cs typeface="Cousine" panose="020B0604020202020204" charset="0"/>
            </a:endParaRPr>
          </a:p>
          <a:p>
            <a:endParaRPr lang="en-US" sz="1600" b="0" i="0" u="none" strike="noStrike" dirty="0">
              <a:solidFill>
                <a:schemeClr val="bg1"/>
              </a:solidFill>
              <a:effectLst/>
              <a:latin typeface="Cousine" panose="020B0604020202020204" charset="0"/>
              <a:cs typeface="Cousine" panose="020B0604020202020204" charset="0"/>
            </a:endParaRPr>
          </a:p>
          <a:p>
            <a:r>
              <a:rPr lang="en-US" sz="1600" b="0" i="0" u="none" strike="noStrike" dirty="0">
                <a:solidFill>
                  <a:schemeClr val="bg1"/>
                </a:solidFill>
                <a:effectLst/>
                <a:latin typeface="Cousine" panose="020B0604020202020204" charset="0"/>
                <a:cs typeface="Cousine" panose="020B0604020202020204" charset="0"/>
              </a:rPr>
              <a:t>WorkSource Georgia Mountains designed this Employment Bootcamp to give graduating seniors an opportunity to learn and practice soft skills before beginning permanent, full time employment. Upon successful completion of the Employment Bootcamp, every participant is guaranteed an interview with a local company!</a:t>
            </a:r>
            <a:endParaRPr lang="en-US" sz="1600" dirty="0">
              <a:solidFill>
                <a:schemeClr val="bg1"/>
              </a:solidFill>
              <a:effectLst/>
              <a:latin typeface="Cousine" panose="020B0604020202020204" charset="0"/>
              <a:cs typeface="Cousine" panose="020B0604020202020204" charset="0"/>
            </a:endParaRPr>
          </a:p>
          <a:p>
            <a:pPr marL="0" lvl="0" indent="0" algn="l" rtl="0">
              <a:spcBef>
                <a:spcPts val="600"/>
              </a:spcBef>
              <a:spcAft>
                <a:spcPts val="0"/>
              </a:spcAft>
              <a:buNone/>
            </a:pPr>
            <a:r>
              <a:rPr lang="en" sz="1200" dirty="0">
                <a:solidFill>
                  <a:srgbClr val="FFFFFF"/>
                </a:solidFill>
                <a:latin typeface="Cousine"/>
                <a:ea typeface="Cousine"/>
                <a:cs typeface="Cousine"/>
                <a:sym typeface="Cousine"/>
              </a:rPr>
              <a:t> </a:t>
            </a:r>
            <a:endParaRPr sz="1200" dirty="0">
              <a:solidFill>
                <a:srgbClr val="FFFFFF"/>
              </a:solidFill>
              <a:latin typeface="Cousine"/>
              <a:ea typeface="Cousine"/>
              <a:cs typeface="Cousine"/>
              <a:sym typeface="Cousine"/>
            </a:endParaRPr>
          </a:p>
        </p:txBody>
      </p:sp>
      <p:sp>
        <p:nvSpPr>
          <p:cNvPr id="74" name="Google Shape;74;p12"/>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15" name="Google Shape;70;p12">
            <a:extLst>
              <a:ext uri="{FF2B5EF4-FFF2-40B4-BE49-F238E27FC236}">
                <a16:creationId xmlns:a16="http://schemas.microsoft.com/office/drawing/2014/main" id="{700AA172-C958-4DBF-8417-D79D5D9CC279}"/>
              </a:ext>
            </a:extLst>
          </p:cNvPr>
          <p:cNvSpPr txBox="1">
            <a:spLocks/>
          </p:cNvSpPr>
          <p:nvPr/>
        </p:nvSpPr>
        <p:spPr>
          <a:xfrm>
            <a:off x="293557" y="210033"/>
            <a:ext cx="8229600" cy="413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bg1"/>
                </a:solidFill>
                <a:latin typeface="Cousine" panose="020B0604020202020204" charset="0"/>
                <a:cs typeface="Cousine" panose="020B0604020202020204" charset="0"/>
              </a:rPr>
              <a:t>Class:</a:t>
            </a:r>
          </a:p>
        </p:txBody>
      </p:sp>
      <p:sp>
        <p:nvSpPr>
          <p:cNvPr id="16" name="Google Shape;72;p12">
            <a:extLst>
              <a:ext uri="{FF2B5EF4-FFF2-40B4-BE49-F238E27FC236}">
                <a16:creationId xmlns:a16="http://schemas.microsoft.com/office/drawing/2014/main" id="{3EDC885B-84D0-4139-8C94-D9E61676BCB4}"/>
              </a:ext>
            </a:extLst>
          </p:cNvPr>
          <p:cNvSpPr txBox="1"/>
          <p:nvPr/>
        </p:nvSpPr>
        <p:spPr>
          <a:xfrm>
            <a:off x="1897956" y="493832"/>
            <a:ext cx="3988013" cy="1644331"/>
          </a:xfrm>
          <a:prstGeom prst="rect">
            <a:avLst/>
          </a:prstGeom>
          <a:noFill/>
          <a:ln>
            <a:noFill/>
          </a:ln>
        </p:spPr>
        <p:txBody>
          <a:bodyPr spcFirstLastPara="1" wrap="square" lIns="91425" tIns="91425" rIns="91425" bIns="91425" anchor="t" anchorCtr="0">
            <a:noAutofit/>
          </a:bodyPr>
          <a:lstStyle/>
          <a:p>
            <a:r>
              <a:rPr lang="en-US" sz="1600" b="1" i="0" u="none" strike="noStrike" dirty="0">
                <a:solidFill>
                  <a:schemeClr val="bg1"/>
                </a:solidFill>
                <a:effectLst/>
                <a:latin typeface="Cousine" panose="020B0604020202020204" charset="0"/>
                <a:cs typeface="Cousine" panose="020B0604020202020204" charset="0"/>
              </a:rPr>
              <a:t>Topics:</a:t>
            </a:r>
            <a:endParaRPr lang="en-US" sz="1600" dirty="0">
              <a:solidFill>
                <a:schemeClr val="bg1"/>
              </a:solidFill>
              <a:effectLst/>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What Employers Want</a:t>
            </a:r>
            <a:endParaRPr lang="en-US" dirty="0">
              <a:solidFill>
                <a:schemeClr val="bg1"/>
              </a:solidFill>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Professionalism - Spoken, Written &amp; Social Media</a:t>
            </a:r>
            <a:endParaRPr lang="en-US" dirty="0">
              <a:solidFill>
                <a:schemeClr val="bg1"/>
              </a:solidFill>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Teamwork</a:t>
            </a:r>
            <a:endParaRPr lang="en-US" dirty="0">
              <a:solidFill>
                <a:schemeClr val="bg1"/>
              </a:solidFill>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Communication Styles</a:t>
            </a:r>
            <a:endParaRPr lang="en-US" dirty="0">
              <a:solidFill>
                <a:schemeClr val="bg1"/>
              </a:solidFill>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Resume Writing</a:t>
            </a:r>
            <a:endParaRPr lang="en-US" dirty="0">
              <a:solidFill>
                <a:schemeClr val="bg1"/>
              </a:solidFill>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Interviewing Skills</a:t>
            </a:r>
            <a:endParaRPr lang="en-US" dirty="0">
              <a:solidFill>
                <a:schemeClr val="bg1"/>
              </a:solidFill>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Dress for Success</a:t>
            </a:r>
            <a:endParaRPr lang="en-US" dirty="0">
              <a:solidFill>
                <a:schemeClr val="bg1"/>
              </a:solidFill>
              <a:latin typeface="Cousine" panose="020B0604020202020204" charset="0"/>
              <a:cs typeface="Cousine" panose="020B0604020202020204" charset="0"/>
            </a:endParaRPr>
          </a:p>
          <a:p>
            <a:endParaRPr lang="en-US" b="1" i="0" u="none" strike="noStrike" dirty="0">
              <a:solidFill>
                <a:schemeClr val="bg1"/>
              </a:solidFill>
              <a:effectLst/>
              <a:latin typeface="Cousine" panose="020B0604020202020204" charset="0"/>
              <a:cs typeface="Cousine" panose="020B0604020202020204" charset="0"/>
            </a:endParaRPr>
          </a:p>
          <a:p>
            <a:r>
              <a:rPr lang="en-US" sz="1600" b="1" i="0" u="none" strike="noStrike" dirty="0">
                <a:solidFill>
                  <a:schemeClr val="bg1"/>
                </a:solidFill>
                <a:effectLst/>
                <a:latin typeface="Cousine" panose="020B0604020202020204" charset="0"/>
                <a:cs typeface="Cousine" panose="020B0604020202020204" charset="0"/>
              </a:rPr>
              <a:t>Soft Skills:</a:t>
            </a:r>
            <a:endParaRPr lang="en-US" sz="1600" dirty="0">
              <a:solidFill>
                <a:schemeClr val="bg1"/>
              </a:solidFill>
              <a:effectLst/>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Attitude</a:t>
            </a:r>
            <a:endParaRPr lang="en-US" dirty="0">
              <a:solidFill>
                <a:schemeClr val="bg1"/>
              </a:solidFill>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Ability to Complete Tasks</a:t>
            </a:r>
            <a:endParaRPr lang="en-US" dirty="0">
              <a:solidFill>
                <a:schemeClr val="bg1"/>
              </a:solidFill>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Communication</a:t>
            </a:r>
            <a:endParaRPr lang="en-US" dirty="0">
              <a:solidFill>
                <a:schemeClr val="bg1"/>
              </a:solidFill>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Punctuality</a:t>
            </a:r>
            <a:endParaRPr lang="en-US" dirty="0">
              <a:solidFill>
                <a:schemeClr val="bg1"/>
              </a:solidFill>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Participation</a:t>
            </a:r>
            <a:endParaRPr lang="en-US" dirty="0">
              <a:solidFill>
                <a:schemeClr val="bg1"/>
              </a:solidFill>
              <a:latin typeface="Cousine" panose="020B0604020202020204" charset="0"/>
              <a:cs typeface="Cousine" panose="020B0604020202020204" charset="0"/>
            </a:endParaRPr>
          </a:p>
          <a:p>
            <a:pPr marL="285750" indent="-285750">
              <a:buClr>
                <a:schemeClr val="bg1"/>
              </a:buClr>
              <a:buFont typeface="Courier New" panose="02070309020205020404" pitchFamily="49" charset="0"/>
              <a:buChar char="o"/>
            </a:pPr>
            <a:r>
              <a:rPr lang="en-US" b="0" i="0" u="none" strike="noStrike" dirty="0">
                <a:solidFill>
                  <a:schemeClr val="bg1"/>
                </a:solidFill>
                <a:effectLst/>
                <a:latin typeface="Cousine" panose="020B0604020202020204" charset="0"/>
                <a:cs typeface="Cousine" panose="020B0604020202020204" charset="0"/>
              </a:rPr>
              <a:t>Cooperative Learning</a:t>
            </a:r>
            <a:endParaRPr lang="en-US" dirty="0">
              <a:solidFill>
                <a:schemeClr val="bg1"/>
              </a:solidFill>
              <a:latin typeface="Cousine" panose="020B0604020202020204" charset="0"/>
              <a:cs typeface="Cousine" panose="020B0604020202020204" charset="0"/>
            </a:endParaRPr>
          </a:p>
        </p:txBody>
      </p:sp>
      <p:sp>
        <p:nvSpPr>
          <p:cNvPr id="17" name="Google Shape;74;p12">
            <a:extLst>
              <a:ext uri="{FF2B5EF4-FFF2-40B4-BE49-F238E27FC236}">
                <a16:creationId xmlns:a16="http://schemas.microsoft.com/office/drawing/2014/main" id="{A77F49EC-E904-4575-9CE7-80A451A6E3E4}"/>
              </a:ext>
            </a:extLst>
          </p:cNvPr>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8" name="Google Shape;96;p14">
            <a:extLst>
              <a:ext uri="{FF2B5EF4-FFF2-40B4-BE49-F238E27FC236}">
                <a16:creationId xmlns:a16="http://schemas.microsoft.com/office/drawing/2014/main" id="{0C55FC47-BD6B-4F8D-B05E-B1B80EFB22C9}"/>
              </a:ext>
            </a:extLst>
          </p:cNvPr>
          <p:cNvSpPr txBox="1">
            <a:spLocks/>
          </p:cNvSpPr>
          <p:nvPr/>
        </p:nvSpPr>
        <p:spPr>
          <a:xfrm>
            <a:off x="5801445" y="1769329"/>
            <a:ext cx="2721712" cy="1159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dirty="0">
                <a:solidFill>
                  <a:schemeClr val="accent3"/>
                </a:solidFill>
              </a:rPr>
              <a:t>5 Days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7"/>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PROCESS IS EASY</a:t>
            </a:r>
            <a:endParaRPr/>
          </a:p>
        </p:txBody>
      </p:sp>
      <p:sp>
        <p:nvSpPr>
          <p:cNvPr id="258" name="Google Shape;258;p27"/>
          <p:cNvSpPr txBox="1"/>
          <p:nvPr/>
        </p:nvSpPr>
        <p:spPr>
          <a:xfrm>
            <a:off x="2699550" y="2678138"/>
            <a:ext cx="3744900" cy="583800"/>
          </a:xfrm>
          <a:prstGeom prst="rect">
            <a:avLst/>
          </a:prstGeom>
          <a:noFill/>
          <a:ln w="19050" cap="rnd" cmpd="sng">
            <a:solidFill>
              <a:srgbClr val="FFFFFF"/>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FFFFFF"/>
                </a:solidFill>
                <a:latin typeface="Cousine"/>
                <a:ea typeface="Cousine"/>
                <a:cs typeface="Cousine"/>
                <a:sym typeface="Cousine"/>
              </a:rPr>
              <a:t>practice</a:t>
            </a:r>
            <a:endParaRPr sz="2400" dirty="0">
              <a:solidFill>
                <a:srgbClr val="FFFFFF"/>
              </a:solidFill>
              <a:latin typeface="Cousine"/>
              <a:ea typeface="Cousine"/>
              <a:cs typeface="Cousine"/>
              <a:sym typeface="Cousine"/>
            </a:endParaRPr>
          </a:p>
        </p:txBody>
      </p:sp>
      <p:sp>
        <p:nvSpPr>
          <p:cNvPr id="259" name="Google Shape;259;p27"/>
          <p:cNvSpPr txBox="1"/>
          <p:nvPr/>
        </p:nvSpPr>
        <p:spPr>
          <a:xfrm>
            <a:off x="2699550" y="4078313"/>
            <a:ext cx="3744900" cy="583800"/>
          </a:xfrm>
          <a:prstGeom prst="rect">
            <a:avLst/>
          </a:pr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FFFFFF"/>
                </a:solidFill>
                <a:latin typeface="Cousine"/>
                <a:ea typeface="Cousine"/>
                <a:cs typeface="Cousine"/>
                <a:sym typeface="Cousine"/>
              </a:rPr>
              <a:t>interview</a:t>
            </a:r>
            <a:endParaRPr sz="2400" dirty="0">
              <a:solidFill>
                <a:srgbClr val="FFFFFF"/>
              </a:solidFill>
              <a:latin typeface="Cousine"/>
              <a:ea typeface="Cousine"/>
              <a:cs typeface="Cousine"/>
              <a:sym typeface="Cousine"/>
            </a:endParaRPr>
          </a:p>
        </p:txBody>
      </p:sp>
      <p:cxnSp>
        <p:nvCxnSpPr>
          <p:cNvPr id="260" name="Google Shape;260;p27"/>
          <p:cNvCxnSpPr>
            <a:stCxn id="261" idx="2"/>
            <a:endCxn id="258" idx="0"/>
          </p:cNvCxnSpPr>
          <p:nvPr/>
        </p:nvCxnSpPr>
        <p:spPr>
          <a:xfrm>
            <a:off x="4572000" y="1861763"/>
            <a:ext cx="0" cy="816300"/>
          </a:xfrm>
          <a:prstGeom prst="straightConnector1">
            <a:avLst/>
          </a:prstGeom>
          <a:noFill/>
          <a:ln w="9525" cap="rnd" cmpd="sng">
            <a:solidFill>
              <a:srgbClr val="FFFFFF"/>
            </a:solidFill>
            <a:prstDash val="solid"/>
            <a:round/>
            <a:headEnd type="oval" w="lg" len="lg"/>
            <a:tailEnd type="triangle" w="lg" len="lg"/>
          </a:ln>
        </p:spPr>
      </p:cxnSp>
      <p:cxnSp>
        <p:nvCxnSpPr>
          <p:cNvPr id="262" name="Google Shape;262;p27"/>
          <p:cNvCxnSpPr>
            <a:stCxn id="258" idx="2"/>
            <a:endCxn id="259" idx="0"/>
          </p:cNvCxnSpPr>
          <p:nvPr/>
        </p:nvCxnSpPr>
        <p:spPr>
          <a:xfrm>
            <a:off x="4572000" y="3261938"/>
            <a:ext cx="0" cy="816300"/>
          </a:xfrm>
          <a:prstGeom prst="straightConnector1">
            <a:avLst/>
          </a:prstGeom>
          <a:noFill/>
          <a:ln w="9525" cap="rnd" cmpd="sng">
            <a:solidFill>
              <a:srgbClr val="FFFFFF"/>
            </a:solidFill>
            <a:prstDash val="solid"/>
            <a:round/>
            <a:headEnd type="oval" w="lg" len="lg"/>
            <a:tailEnd type="triangle" w="lg" len="lg"/>
          </a:ln>
        </p:spPr>
      </p:cxnSp>
      <p:sp>
        <p:nvSpPr>
          <p:cNvPr id="261" name="Google Shape;261;p27"/>
          <p:cNvSpPr txBox="1"/>
          <p:nvPr/>
        </p:nvSpPr>
        <p:spPr>
          <a:xfrm>
            <a:off x="2699550" y="1277963"/>
            <a:ext cx="3744900" cy="583800"/>
          </a:xfrm>
          <a:prstGeom prst="rect">
            <a:avLst/>
          </a:prstGeom>
          <a:noFill/>
          <a:ln w="19050"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FFFFFF"/>
                </a:solidFill>
                <a:latin typeface="Cousine"/>
                <a:ea typeface="Cousine"/>
                <a:cs typeface="Cousine"/>
                <a:sym typeface="Cousine"/>
              </a:rPr>
              <a:t>learn</a:t>
            </a:r>
            <a:endParaRPr sz="2400" dirty="0">
              <a:solidFill>
                <a:srgbClr val="FFFFFF"/>
              </a:solidFill>
              <a:latin typeface="Cousine"/>
              <a:ea typeface="Cousine"/>
              <a:cs typeface="Cousine"/>
              <a:sym typeface="Cousine"/>
            </a:endParaRPr>
          </a:p>
        </p:txBody>
      </p:sp>
      <p:sp>
        <p:nvSpPr>
          <p:cNvPr id="263" name="Google Shape;263;p27"/>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921200" y="1284978"/>
            <a:ext cx="7205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chemeClr val="accent3"/>
                </a:solidFill>
              </a:rPr>
              <a:t>1</a:t>
            </a:r>
            <a:endParaRPr sz="6000" dirty="0">
              <a:solidFill>
                <a:schemeClr val="accent3"/>
              </a:solidFill>
            </a:endParaRPr>
          </a:p>
          <a:p>
            <a:pPr marL="0" lvl="0" indent="0" algn="l" rtl="0">
              <a:spcBef>
                <a:spcPts val="0"/>
              </a:spcBef>
              <a:spcAft>
                <a:spcPts val="0"/>
              </a:spcAft>
              <a:buNone/>
            </a:pPr>
            <a:r>
              <a:rPr lang="en-US" dirty="0"/>
              <a:t>W</a:t>
            </a:r>
            <a:r>
              <a:rPr lang="en" dirty="0"/>
              <a:t>ho should apply?</a:t>
            </a:r>
            <a:endParaRPr dirty="0"/>
          </a:p>
        </p:txBody>
      </p:sp>
      <p:sp>
        <p:nvSpPr>
          <p:cNvPr id="98" name="Google Shape;98;p14"/>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1413599" y="2466600"/>
            <a:ext cx="6938945" cy="78374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400" b="0" i="0" u="none" strike="noStrike" dirty="0">
                <a:solidFill>
                  <a:schemeClr val="bg1"/>
                </a:solidFill>
                <a:effectLst/>
              </a:rPr>
              <a:t>Any High School Senior or recent graduate who does not have plans to pursue post-secondary education and:</a:t>
            </a:r>
          </a:p>
          <a:p>
            <a:pPr marL="285750" indent="-285750" algn="l"/>
            <a:r>
              <a:rPr lang="en-US" sz="1400" b="0" dirty="0">
                <a:solidFill>
                  <a:schemeClr val="bg1"/>
                </a:solidFill>
              </a:rPr>
              <a:t>Is highly </a:t>
            </a:r>
            <a:r>
              <a:rPr lang="en-US" sz="1400" b="0" i="0" u="none" strike="noStrike" dirty="0">
                <a:solidFill>
                  <a:schemeClr val="bg1"/>
                </a:solidFill>
                <a:effectLst/>
              </a:rPr>
              <a:t>motivated to work on soft skills</a:t>
            </a:r>
          </a:p>
          <a:p>
            <a:pPr marL="285750" indent="-285750" algn="l"/>
            <a:r>
              <a:rPr lang="en-US" sz="1400" b="0" dirty="0">
                <a:solidFill>
                  <a:schemeClr val="bg1"/>
                </a:solidFill>
              </a:rPr>
              <a:t>Is i</a:t>
            </a:r>
            <a:r>
              <a:rPr lang="en-US" sz="1400" b="0" i="0" u="none" strike="noStrike" dirty="0">
                <a:solidFill>
                  <a:schemeClr val="bg1"/>
                </a:solidFill>
                <a:effectLst/>
              </a:rPr>
              <a:t>nterested in a career with a manufacturing employer </a:t>
            </a:r>
          </a:p>
          <a:p>
            <a:pPr marL="285750" indent="-285750" algn="l"/>
            <a:r>
              <a:rPr lang="en-US" sz="1400" b="0" i="0" u="none" strike="noStrike" dirty="0">
                <a:solidFill>
                  <a:schemeClr val="bg1"/>
                </a:solidFill>
                <a:effectLst/>
              </a:rPr>
              <a:t>Has reliable transportation</a:t>
            </a:r>
            <a:endParaRPr sz="1400" dirty="0">
              <a:solidFill>
                <a:schemeClr val="bg1"/>
              </a:solidFill>
            </a:endParaRPr>
          </a:p>
        </p:txBody>
      </p:sp>
      <p:sp>
        <p:nvSpPr>
          <p:cNvPr id="104" name="Google Shape;104;p15"/>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do they apply?</a:t>
            </a:r>
            <a:endParaRPr dirty="0"/>
          </a:p>
        </p:txBody>
      </p:sp>
      <p:sp>
        <p:nvSpPr>
          <p:cNvPr id="110" name="Google Shape;110;p16"/>
          <p:cNvSpPr txBox="1">
            <a:spLocks noGrp="1"/>
          </p:cNvSpPr>
          <p:nvPr>
            <p:ph type="body" idx="1"/>
          </p:nvPr>
        </p:nvSpPr>
        <p:spPr>
          <a:xfrm>
            <a:off x="343225" y="1125000"/>
            <a:ext cx="8290800" cy="3639000"/>
          </a:xfrm>
          <a:prstGeom prst="rect">
            <a:avLst/>
          </a:prstGeom>
        </p:spPr>
        <p:txBody>
          <a:bodyPr spcFirstLastPara="1" wrap="square" lIns="91425" tIns="91425" rIns="91425" bIns="91425" anchor="t" anchorCtr="0">
            <a:noAutofit/>
          </a:bodyPr>
          <a:lstStyle/>
          <a:p>
            <a:pPr marL="76200" indent="0">
              <a:buNone/>
            </a:pPr>
            <a:r>
              <a:rPr lang="en-US" sz="1800" b="0" i="0" u="none" strike="noStrike" dirty="0">
                <a:solidFill>
                  <a:schemeClr val="bg1"/>
                </a:solidFill>
                <a:effectLst/>
                <a:latin typeface="Cousine" panose="020B0604020202020204" charset="0"/>
                <a:cs typeface="Cousine" panose="020B0604020202020204" charset="0"/>
              </a:rPr>
              <a:t>Applicants must be referred by a teacher and then complete the following requirements to be considered for selection into the Employment Bootcamp. </a:t>
            </a:r>
            <a:r>
              <a:rPr lang="en-US" sz="1800" b="1" i="0" u="none" strike="noStrike" dirty="0">
                <a:solidFill>
                  <a:schemeClr val="bg1"/>
                </a:solidFill>
                <a:effectLst/>
                <a:latin typeface="Cousine" panose="020B0604020202020204" charset="0"/>
                <a:cs typeface="Cousine" panose="020B0604020202020204" charset="0"/>
              </a:rPr>
              <a:t>The due date for these requirements is May 12th. </a:t>
            </a:r>
            <a:endParaRPr lang="en-US" sz="1800" dirty="0">
              <a:solidFill>
                <a:schemeClr val="bg1"/>
              </a:solidFill>
              <a:effectLst/>
              <a:latin typeface="Cousine" panose="020B0604020202020204" charset="0"/>
              <a:cs typeface="Cousine" panose="020B0604020202020204" charset="0"/>
            </a:endParaRPr>
          </a:p>
          <a:p>
            <a:pPr lvl="1">
              <a:buFont typeface="Arial" panose="020B0604020202020204" pitchFamily="34" charset="0"/>
              <a:buChar char="•"/>
            </a:pPr>
            <a:r>
              <a:rPr lang="en-US" sz="1800" b="1" i="0" u="sng" dirty="0">
                <a:solidFill>
                  <a:schemeClr val="bg1"/>
                </a:solidFill>
                <a:effectLst/>
                <a:latin typeface="Cousine" panose="020B0604020202020204" charset="0"/>
                <a:cs typeface="Cousine" panose="020B0604020202020204" charset="0"/>
              </a:rPr>
              <a:t>Apply Here</a:t>
            </a:r>
            <a:r>
              <a:rPr lang="en-US" sz="1800" b="0" i="0" u="none" strike="noStrike" dirty="0">
                <a:solidFill>
                  <a:schemeClr val="bg1"/>
                </a:solidFill>
                <a:effectLst/>
                <a:latin typeface="Cousine" panose="020B0604020202020204" charset="0"/>
                <a:cs typeface="Cousine" panose="020B0604020202020204" charset="0"/>
              </a:rPr>
              <a:t> </a:t>
            </a:r>
            <a:endParaRPr lang="en-US" sz="1800" dirty="0">
              <a:solidFill>
                <a:schemeClr val="bg1"/>
              </a:solidFill>
              <a:latin typeface="Cousine" panose="020B0604020202020204" charset="0"/>
              <a:cs typeface="Cousine" panose="020B0604020202020204" charset="0"/>
            </a:endParaRPr>
          </a:p>
          <a:p>
            <a:pPr lvl="1">
              <a:buFont typeface="Arial" panose="020B0604020202020204" pitchFamily="34" charset="0"/>
              <a:buChar char="•"/>
            </a:pPr>
            <a:r>
              <a:rPr lang="en-US" sz="1800" b="1" i="0" u="sng" dirty="0">
                <a:solidFill>
                  <a:schemeClr val="bg1"/>
                </a:solidFill>
                <a:effectLst/>
                <a:latin typeface="Cousine" panose="020B0604020202020204" charset="0"/>
                <a:cs typeface="Cousine" panose="020B0604020202020204" charset="0"/>
              </a:rPr>
              <a:t>Sign-up</a:t>
            </a:r>
            <a:r>
              <a:rPr lang="en-US" sz="1800" b="1" i="0" u="none" strike="noStrike" dirty="0">
                <a:solidFill>
                  <a:schemeClr val="bg1"/>
                </a:solidFill>
                <a:effectLst/>
                <a:latin typeface="Cousine" panose="020B0604020202020204" charset="0"/>
                <a:cs typeface="Cousine" panose="020B0604020202020204" charset="0"/>
              </a:rPr>
              <a:t> </a:t>
            </a:r>
            <a:r>
              <a:rPr lang="en-US" sz="1800" b="0" i="0" u="none" strike="noStrike" dirty="0">
                <a:solidFill>
                  <a:schemeClr val="bg1"/>
                </a:solidFill>
                <a:effectLst/>
                <a:latin typeface="Cousine" panose="020B0604020202020204" charset="0"/>
                <a:cs typeface="Cousine" panose="020B0604020202020204" charset="0"/>
              </a:rPr>
              <a:t>and participate in a short phone screening interview with a WSGM staff member</a:t>
            </a:r>
            <a:endParaRPr lang="en-US" sz="1800" dirty="0">
              <a:solidFill>
                <a:schemeClr val="bg1"/>
              </a:solidFill>
              <a:latin typeface="Cousine" panose="020B0604020202020204" charset="0"/>
              <a:cs typeface="Cousine" panose="020B0604020202020204" charset="0"/>
            </a:endParaRPr>
          </a:p>
        </p:txBody>
      </p:sp>
      <p:sp>
        <p:nvSpPr>
          <p:cNvPr id="111" name="Google Shape;111;p16"/>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3" name="Graphic 2" descr="Document outline">
            <a:extLst>
              <a:ext uri="{FF2B5EF4-FFF2-40B4-BE49-F238E27FC236}">
                <a16:creationId xmlns:a16="http://schemas.microsoft.com/office/drawing/2014/main" id="{F1673821-848E-466D-986A-CCAF03F906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29181">
            <a:off x="6012890" y="3391293"/>
            <a:ext cx="1248586" cy="1248586"/>
          </a:xfrm>
          <a:prstGeom prst="rect">
            <a:avLst/>
          </a:prstGeom>
        </p:spPr>
      </p:pic>
      <p:pic>
        <p:nvPicPr>
          <p:cNvPr id="5" name="Graphic 4" descr="Receiver outline">
            <a:extLst>
              <a:ext uri="{FF2B5EF4-FFF2-40B4-BE49-F238E27FC236}">
                <a16:creationId xmlns:a16="http://schemas.microsoft.com/office/drawing/2014/main" id="{75B18A34-3463-47EF-A4B5-FC911B13AB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2040" y="3311778"/>
            <a:ext cx="914400" cy="914400"/>
          </a:xfrm>
          <a:prstGeom prst="rect">
            <a:avLst/>
          </a:prstGeom>
        </p:spPr>
      </p:pic>
      <p:pic>
        <p:nvPicPr>
          <p:cNvPr id="7" name="Graphic 6" descr="Pencil outline">
            <a:extLst>
              <a:ext uri="{FF2B5EF4-FFF2-40B4-BE49-F238E27FC236}">
                <a16:creationId xmlns:a16="http://schemas.microsoft.com/office/drawing/2014/main" id="{BABBE7FF-A74B-4B47-8B38-BA57F31F5E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1714" y="3956087"/>
            <a:ext cx="685479" cy="6854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32"/>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319" name="Google Shape;319;p32"/>
          <p:cNvGrpSpPr/>
          <p:nvPr/>
        </p:nvGrpSpPr>
        <p:grpSpPr>
          <a:xfrm>
            <a:off x="1813180" y="749303"/>
            <a:ext cx="5137914" cy="3010243"/>
            <a:chOff x="3488300" y="1066711"/>
            <a:chExt cx="5137914" cy="3010243"/>
          </a:xfrm>
        </p:grpSpPr>
        <p:sp>
          <p:nvSpPr>
            <p:cNvPr id="320" name="Google Shape;320;p32"/>
            <p:cNvSpPr/>
            <p:nvPr/>
          </p:nvSpPr>
          <p:spPr>
            <a:xfrm>
              <a:off x="3908466" y="1066711"/>
              <a:ext cx="4296005" cy="2875574"/>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FFFFF">
                <a:alpha val="14620"/>
              </a:srgbClr>
            </a:solidFill>
            <a:ln w="9525" cap="flat" cmpd="sng">
              <a:solidFill>
                <a:srgbClr val="0B539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32"/>
            <p:cNvSpPr/>
            <p:nvPr/>
          </p:nvSpPr>
          <p:spPr>
            <a:xfrm>
              <a:off x="3488300" y="3997737"/>
              <a:ext cx="5137914" cy="79217"/>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FFFFF">
                <a:alpha val="14620"/>
              </a:srgbClr>
            </a:solidFill>
            <a:ln w="9525" cap="flat" cmpd="sng">
              <a:solidFill>
                <a:srgbClr val="0B539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32"/>
            <p:cNvSpPr/>
            <p:nvPr/>
          </p:nvSpPr>
          <p:spPr>
            <a:xfrm>
              <a:off x="3488300" y="3934363"/>
              <a:ext cx="5137122" cy="63373"/>
            </a:xfrm>
            <a:custGeom>
              <a:avLst/>
              <a:gdLst/>
              <a:ahLst/>
              <a:cxnLst/>
              <a:rect l="l" t="t" r="r" b="b"/>
              <a:pathLst>
                <a:path w="6172200" h="76142" extrusionOk="0">
                  <a:moveTo>
                    <a:pt x="0" y="76143"/>
                  </a:moveTo>
                  <a:lnTo>
                    <a:pt x="6172200" y="76143"/>
                  </a:lnTo>
                  <a:lnTo>
                    <a:pt x="6172200" y="0"/>
                  </a:lnTo>
                  <a:lnTo>
                    <a:pt x="0" y="0"/>
                  </a:lnTo>
                  <a:close/>
                </a:path>
              </a:pathLst>
            </a:custGeom>
            <a:solidFill>
              <a:srgbClr val="FFFFFF">
                <a:alpha val="14620"/>
              </a:srgbClr>
            </a:solidFill>
            <a:ln w="9525" cap="flat" cmpd="sng">
              <a:solidFill>
                <a:srgbClr val="0B539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32"/>
            <p:cNvSpPr/>
            <p:nvPr/>
          </p:nvSpPr>
          <p:spPr>
            <a:xfrm>
              <a:off x="5676334" y="3934363"/>
              <a:ext cx="752334" cy="39608"/>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Google Shape;136;p18">
            <a:extLst>
              <a:ext uri="{FF2B5EF4-FFF2-40B4-BE49-F238E27FC236}">
                <a16:creationId xmlns:a16="http://schemas.microsoft.com/office/drawing/2014/main" id="{E89F7196-4B5E-42A5-B742-C1B217223635}"/>
              </a:ext>
            </a:extLst>
          </p:cNvPr>
          <p:cNvSpPr txBox="1">
            <a:spLocks/>
          </p:cNvSpPr>
          <p:nvPr/>
        </p:nvSpPr>
        <p:spPr>
          <a:xfrm>
            <a:off x="1356230" y="3965858"/>
            <a:ext cx="6062704" cy="85667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3200" b="1" dirty="0">
                <a:solidFill>
                  <a:schemeClr val="bg1"/>
                </a:solidFill>
              </a:rPr>
              <a:t>www.gmrc.ga.gov/bootcamps</a:t>
            </a:r>
            <a:endParaRPr lang="en-US" sz="3200" dirty="0">
              <a:solidFill>
                <a:schemeClr val="bg1"/>
              </a:solidFill>
            </a:endParaRPr>
          </a:p>
        </p:txBody>
      </p:sp>
      <p:pic>
        <p:nvPicPr>
          <p:cNvPr id="3" name="Picture 2">
            <a:extLst>
              <a:ext uri="{FF2B5EF4-FFF2-40B4-BE49-F238E27FC236}">
                <a16:creationId xmlns:a16="http://schemas.microsoft.com/office/drawing/2014/main" id="{3C9D284A-CE84-483B-BCA9-FFF10CFB1A4B}"/>
              </a:ext>
            </a:extLst>
          </p:cNvPr>
          <p:cNvPicPr>
            <a:picLocks noChangeAspect="1"/>
          </p:cNvPicPr>
          <p:nvPr/>
        </p:nvPicPr>
        <p:blipFill rotWithShape="1">
          <a:blip r:embed="rId3"/>
          <a:srcRect l="19829" r="19829"/>
          <a:stretch/>
        </p:blipFill>
        <p:spPr>
          <a:xfrm>
            <a:off x="2389734" y="929767"/>
            <a:ext cx="3995697" cy="25357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ctrTitle" idx="4294967295"/>
          </p:nvPr>
        </p:nvSpPr>
        <p:spPr>
          <a:xfrm>
            <a:off x="533801" y="773722"/>
            <a:ext cx="6504771" cy="78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dirty="0"/>
              <a:t>Locations</a:t>
            </a:r>
            <a:endParaRPr sz="4400" b="1" dirty="0"/>
          </a:p>
        </p:txBody>
      </p:sp>
      <p:grpSp>
        <p:nvGrpSpPr>
          <p:cNvPr id="118" name="Google Shape;118;p17"/>
          <p:cNvGrpSpPr/>
          <p:nvPr/>
        </p:nvGrpSpPr>
        <p:grpSpPr>
          <a:xfrm>
            <a:off x="379267" y="413369"/>
            <a:ext cx="1679352" cy="1469220"/>
            <a:chOff x="3075562" y="756050"/>
            <a:chExt cx="2931161" cy="2815726"/>
          </a:xfrm>
        </p:grpSpPr>
        <p:sp>
          <p:nvSpPr>
            <p:cNvPr id="119" name="Google Shape;119;p17"/>
            <p:cNvSpPr/>
            <p:nvPr/>
          </p:nvSpPr>
          <p:spPr>
            <a:xfrm>
              <a:off x="3950843" y="1762696"/>
              <a:ext cx="1326900" cy="1326900"/>
            </a:xfrm>
            <a:prstGeom prst="ellipse">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3472643" y="1284496"/>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5883273" y="12806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22" name="Google Shape;122;p17"/>
            <p:cNvSpPr/>
            <p:nvPr/>
          </p:nvSpPr>
          <p:spPr>
            <a:xfrm rot="-5400000">
              <a:off x="4546838" y="-5587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23" name="Google Shape;123;p17"/>
            <p:cNvSpPr/>
            <p:nvPr/>
          </p:nvSpPr>
          <p:spPr>
            <a:xfrm rot="-5400000">
              <a:off x="3075562" y="7560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 name="Google Shape;124;p17"/>
            <p:cNvCxnSpPr/>
            <p:nvPr/>
          </p:nvCxnSpPr>
          <p:spPr>
            <a:xfrm>
              <a:off x="3480293" y="1292146"/>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125" name="Google Shape;125;p17"/>
            <p:cNvCxnSpPr>
              <a:cxnSpLocks/>
              <a:endCxn id="119" idx="7"/>
            </p:cNvCxnSpPr>
            <p:nvPr/>
          </p:nvCxnSpPr>
          <p:spPr>
            <a:xfrm flipH="1">
              <a:off x="5083423" y="1280516"/>
              <a:ext cx="676500" cy="676500"/>
            </a:xfrm>
            <a:prstGeom prst="straightConnector1">
              <a:avLst/>
            </a:prstGeom>
            <a:noFill/>
            <a:ln w="9525" cap="flat" cmpd="sng">
              <a:solidFill>
                <a:srgbClr val="FFFFFF"/>
              </a:solidFill>
              <a:prstDash val="dash"/>
              <a:round/>
              <a:headEnd type="none" w="med" len="med"/>
              <a:tailEnd type="none" w="med" len="med"/>
            </a:ln>
          </p:spPr>
        </p:cxnSp>
        <p:cxnSp>
          <p:nvCxnSpPr>
            <p:cNvPr id="126" name="Google Shape;126;p17"/>
            <p:cNvCxnSpPr/>
            <p:nvPr/>
          </p:nvCxnSpPr>
          <p:spPr>
            <a:xfrm>
              <a:off x="3345288" y="1288325"/>
              <a:ext cx="0" cy="2283300"/>
            </a:xfrm>
            <a:prstGeom prst="straightConnector1">
              <a:avLst/>
            </a:prstGeom>
            <a:noFill/>
            <a:ln w="9525" cap="flat" cmpd="sng">
              <a:solidFill>
                <a:srgbClr val="FFFFFF"/>
              </a:solidFill>
              <a:prstDash val="solid"/>
              <a:round/>
              <a:headEnd type="triangle" w="sm" len="sm"/>
              <a:tailEnd type="triangle" w="sm" len="sm"/>
            </a:ln>
          </p:spPr>
        </p:cxnSp>
        <p:cxnSp>
          <p:nvCxnSpPr>
            <p:cNvPr id="127" name="Google Shape;127;p17"/>
            <p:cNvCxnSpPr>
              <a:cxnSpLocks/>
              <a:stCxn id="119" idx="3"/>
            </p:cNvCxnSpPr>
            <p:nvPr/>
          </p:nvCxnSpPr>
          <p:spPr>
            <a:xfrm flipH="1">
              <a:off x="3468663" y="2895276"/>
              <a:ext cx="676500" cy="676500"/>
            </a:xfrm>
            <a:prstGeom prst="straightConnector1">
              <a:avLst/>
            </a:prstGeom>
            <a:noFill/>
            <a:ln w="9525" cap="flat" cmpd="sng">
              <a:solidFill>
                <a:srgbClr val="FFFFFF"/>
              </a:solidFill>
              <a:prstDash val="dash"/>
              <a:round/>
              <a:headEnd type="none" w="med" len="med"/>
              <a:tailEnd type="none" w="med" len="med"/>
            </a:ln>
          </p:spPr>
        </p:cxnSp>
      </p:grpSp>
      <p:sp>
        <p:nvSpPr>
          <p:cNvPr id="129" name="Google Shape;129;p17"/>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3" name="Graphic 2" descr="Compass outline">
            <a:extLst>
              <a:ext uri="{FF2B5EF4-FFF2-40B4-BE49-F238E27FC236}">
                <a16:creationId xmlns:a16="http://schemas.microsoft.com/office/drawing/2014/main" id="{48CE626B-6751-4191-8DFB-D378C0318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737192" y="779952"/>
            <a:ext cx="1040755" cy="979692"/>
          </a:xfrm>
          <a:prstGeom prst="rect">
            <a:avLst/>
          </a:prstGeom>
        </p:spPr>
      </p:pic>
      <p:sp>
        <p:nvSpPr>
          <p:cNvPr id="19" name="TextBox 18">
            <a:extLst>
              <a:ext uri="{FF2B5EF4-FFF2-40B4-BE49-F238E27FC236}">
                <a16:creationId xmlns:a16="http://schemas.microsoft.com/office/drawing/2014/main" id="{C90D5AF2-2990-47C4-9650-04440690EA1A}"/>
              </a:ext>
            </a:extLst>
          </p:cNvPr>
          <p:cNvSpPr txBox="1"/>
          <p:nvPr/>
        </p:nvSpPr>
        <p:spPr>
          <a:xfrm>
            <a:off x="434148" y="2419328"/>
            <a:ext cx="2339784" cy="1384995"/>
          </a:xfrm>
          <a:prstGeom prst="rect">
            <a:avLst/>
          </a:prstGeom>
          <a:noFill/>
        </p:spPr>
        <p:txBody>
          <a:bodyPr wrap="square">
            <a:spAutoFit/>
          </a:bodyPr>
          <a:lstStyle/>
          <a:p>
            <a:r>
              <a:rPr lang="en-US" b="1" i="0" u="none" strike="noStrike" dirty="0">
                <a:solidFill>
                  <a:schemeClr val="bg1"/>
                </a:solidFill>
                <a:effectLst/>
                <a:latin typeface="YACgEQNAr7w 0"/>
              </a:rPr>
              <a:t>Gainesville City High School</a:t>
            </a:r>
          </a:p>
          <a:p>
            <a:r>
              <a:rPr lang="en-US" b="1" i="0" u="none" strike="noStrike" dirty="0">
                <a:solidFill>
                  <a:schemeClr val="bg2"/>
                </a:solidFill>
                <a:effectLst/>
                <a:latin typeface="YACgEQNAr7w 0"/>
              </a:rPr>
              <a:t>May 24th - 27th, 2021</a:t>
            </a:r>
            <a:endParaRPr lang="en-US" b="1" dirty="0">
              <a:solidFill>
                <a:schemeClr val="bg2"/>
              </a:solidFill>
              <a:effectLst/>
              <a:latin typeface="YACgEQNAr7w 0"/>
            </a:endParaRPr>
          </a:p>
          <a:p>
            <a:r>
              <a:rPr lang="en-US" b="1" i="0" u="none" strike="noStrike" dirty="0">
                <a:solidFill>
                  <a:schemeClr val="bg1"/>
                </a:solidFill>
                <a:effectLst/>
                <a:latin typeface="YACgEQNAr7w 0"/>
              </a:rPr>
              <a:t>One-Stop Office - Gainesville</a:t>
            </a:r>
            <a:endParaRPr lang="en-US" b="1" dirty="0">
              <a:solidFill>
                <a:schemeClr val="bg1"/>
              </a:solidFill>
              <a:effectLst/>
              <a:latin typeface="YACgEQNAr7w 0"/>
            </a:endParaRPr>
          </a:p>
          <a:p>
            <a:r>
              <a:rPr lang="en-US" b="1" i="0" u="none" strike="noStrike" dirty="0">
                <a:solidFill>
                  <a:schemeClr val="bg1"/>
                </a:solidFill>
                <a:effectLst/>
                <a:latin typeface="YACgEQNAr7w 0"/>
              </a:rPr>
              <a:t>1856 Thompson Bridge Rd. </a:t>
            </a:r>
            <a:endParaRPr lang="en-US" b="1" dirty="0">
              <a:solidFill>
                <a:schemeClr val="bg1"/>
              </a:solidFill>
              <a:effectLst/>
              <a:latin typeface="YACgEQNAr7w 0"/>
            </a:endParaRPr>
          </a:p>
          <a:p>
            <a:r>
              <a:rPr lang="en-US" b="1" i="0" u="none" strike="noStrike" dirty="0">
                <a:solidFill>
                  <a:schemeClr val="bg1"/>
                </a:solidFill>
                <a:effectLst/>
                <a:latin typeface="YACgEQNAr7w 0"/>
              </a:rPr>
              <a:t>Gainesville, GA 30501</a:t>
            </a:r>
            <a:endParaRPr lang="en-US" b="1" dirty="0">
              <a:solidFill>
                <a:schemeClr val="bg1"/>
              </a:solidFill>
              <a:effectLst/>
              <a:latin typeface="YACgEQNAr7w 0"/>
            </a:endParaRPr>
          </a:p>
          <a:p>
            <a:r>
              <a:rPr lang="en-US" b="1" i="0" u="none" strike="noStrike" dirty="0">
                <a:solidFill>
                  <a:schemeClr val="bg1"/>
                </a:solidFill>
                <a:effectLst/>
                <a:latin typeface="YACgEQNAr7w 0"/>
              </a:rPr>
              <a:t>9:00am - 1:00pm</a:t>
            </a:r>
            <a:endParaRPr lang="en-US" b="1" dirty="0">
              <a:solidFill>
                <a:schemeClr val="bg1"/>
              </a:solidFill>
              <a:effectLst/>
              <a:latin typeface="YACgEQNAr7w 0"/>
            </a:endParaRPr>
          </a:p>
        </p:txBody>
      </p:sp>
      <p:sp>
        <p:nvSpPr>
          <p:cNvPr id="20" name="TextBox 19">
            <a:extLst>
              <a:ext uri="{FF2B5EF4-FFF2-40B4-BE49-F238E27FC236}">
                <a16:creationId xmlns:a16="http://schemas.microsoft.com/office/drawing/2014/main" id="{C2301764-EC0A-43A3-B819-D61356230637}"/>
              </a:ext>
            </a:extLst>
          </p:cNvPr>
          <p:cNvSpPr txBox="1"/>
          <p:nvPr/>
        </p:nvSpPr>
        <p:spPr>
          <a:xfrm>
            <a:off x="3250109" y="2419328"/>
            <a:ext cx="2339784" cy="1600438"/>
          </a:xfrm>
          <a:prstGeom prst="rect">
            <a:avLst/>
          </a:prstGeom>
          <a:noFill/>
        </p:spPr>
        <p:txBody>
          <a:bodyPr wrap="square">
            <a:spAutoFit/>
          </a:bodyPr>
          <a:lstStyle/>
          <a:p>
            <a:r>
              <a:rPr lang="en-US" b="1" i="0" u="none" strike="noStrike" dirty="0">
                <a:solidFill>
                  <a:schemeClr val="bg1"/>
                </a:solidFill>
                <a:effectLst/>
                <a:latin typeface="YACgEQNAr7w 0"/>
              </a:rPr>
              <a:t>Eastern Region</a:t>
            </a:r>
          </a:p>
          <a:p>
            <a:r>
              <a:rPr lang="en-US" b="1" i="0" u="none" strike="noStrike" dirty="0">
                <a:solidFill>
                  <a:schemeClr val="bg2"/>
                </a:solidFill>
                <a:effectLst/>
                <a:latin typeface="YACgEQNAr7w 0"/>
              </a:rPr>
              <a:t>June 14th, 16th, 21st &amp; 23rd</a:t>
            </a:r>
            <a:endParaRPr lang="en-US" b="1" dirty="0">
              <a:solidFill>
                <a:schemeClr val="bg2"/>
              </a:solidFill>
              <a:effectLst/>
              <a:latin typeface="YACgEQNAr7w 0"/>
            </a:endParaRPr>
          </a:p>
          <a:p>
            <a:r>
              <a:rPr lang="en-US" b="1" i="0" u="none" strike="noStrike" dirty="0">
                <a:solidFill>
                  <a:schemeClr val="bg1"/>
                </a:solidFill>
                <a:effectLst/>
                <a:latin typeface="YACgEQNAr7w 0"/>
              </a:rPr>
              <a:t>North GA Tech - Toccoa</a:t>
            </a:r>
            <a:endParaRPr lang="en-US" b="1" dirty="0">
              <a:solidFill>
                <a:schemeClr val="bg1"/>
              </a:solidFill>
              <a:effectLst/>
              <a:latin typeface="YACgEQNAr7w 0"/>
            </a:endParaRPr>
          </a:p>
          <a:p>
            <a:r>
              <a:rPr lang="en-US" b="1" i="0" u="none" strike="noStrike" dirty="0">
                <a:solidFill>
                  <a:schemeClr val="bg1"/>
                </a:solidFill>
                <a:effectLst/>
                <a:latin typeface="YACgEQNAr7w 0"/>
              </a:rPr>
              <a:t>8989 Hwy 17 South</a:t>
            </a:r>
            <a:endParaRPr lang="en-US" b="1" dirty="0">
              <a:solidFill>
                <a:schemeClr val="bg1"/>
              </a:solidFill>
              <a:effectLst/>
              <a:latin typeface="YACgEQNAr7w 0"/>
            </a:endParaRPr>
          </a:p>
          <a:p>
            <a:r>
              <a:rPr lang="en-US" b="1" i="0" u="none" strike="noStrike" dirty="0">
                <a:solidFill>
                  <a:schemeClr val="bg1"/>
                </a:solidFill>
                <a:effectLst/>
                <a:latin typeface="YACgEQNAr7w 0"/>
              </a:rPr>
              <a:t>Toccoa, GA 30577</a:t>
            </a:r>
            <a:endParaRPr lang="en-US" b="1" dirty="0">
              <a:solidFill>
                <a:schemeClr val="bg1"/>
              </a:solidFill>
              <a:effectLst/>
              <a:latin typeface="YACgEQNAr7w 0"/>
            </a:endParaRPr>
          </a:p>
          <a:p>
            <a:r>
              <a:rPr lang="en-US" b="1" i="0" u="none" strike="noStrike" dirty="0">
                <a:solidFill>
                  <a:schemeClr val="bg1"/>
                </a:solidFill>
                <a:effectLst/>
                <a:latin typeface="YACgEQNAr7w 0"/>
              </a:rPr>
              <a:t>9:00am - 1:00pm</a:t>
            </a:r>
          </a:p>
          <a:p>
            <a:endParaRPr lang="en-US" b="1" dirty="0">
              <a:solidFill>
                <a:schemeClr val="bg1"/>
              </a:solidFill>
              <a:effectLst/>
              <a:latin typeface="YACgEQNAr7w 0"/>
            </a:endParaRPr>
          </a:p>
        </p:txBody>
      </p:sp>
      <p:sp>
        <p:nvSpPr>
          <p:cNvPr id="22" name="TextBox 21">
            <a:extLst>
              <a:ext uri="{FF2B5EF4-FFF2-40B4-BE49-F238E27FC236}">
                <a16:creationId xmlns:a16="http://schemas.microsoft.com/office/drawing/2014/main" id="{57E4D542-13A1-4EDB-B968-B3D5584B3DC1}"/>
              </a:ext>
            </a:extLst>
          </p:cNvPr>
          <p:cNvSpPr txBox="1"/>
          <p:nvPr/>
        </p:nvSpPr>
        <p:spPr>
          <a:xfrm>
            <a:off x="6005073" y="2419328"/>
            <a:ext cx="2617977" cy="1384995"/>
          </a:xfrm>
          <a:prstGeom prst="rect">
            <a:avLst/>
          </a:prstGeom>
          <a:noFill/>
        </p:spPr>
        <p:txBody>
          <a:bodyPr wrap="square">
            <a:spAutoFit/>
          </a:bodyPr>
          <a:lstStyle/>
          <a:p>
            <a:r>
              <a:rPr lang="en-US" b="1" i="0" u="none" strike="noStrike" dirty="0">
                <a:solidFill>
                  <a:schemeClr val="bg1"/>
                </a:solidFill>
                <a:effectLst/>
                <a:latin typeface="YACgEQNAr7w 0"/>
              </a:rPr>
              <a:t>Western Region</a:t>
            </a:r>
          </a:p>
          <a:p>
            <a:r>
              <a:rPr lang="en-US" b="1" i="0" u="none" strike="noStrike" dirty="0">
                <a:solidFill>
                  <a:schemeClr val="bg2"/>
                </a:solidFill>
                <a:effectLst/>
                <a:latin typeface="YACgEQNAr7w 0"/>
              </a:rPr>
              <a:t>June 15th, 17th, 22nd &amp; 24th</a:t>
            </a:r>
            <a:endParaRPr lang="en-US" b="1" dirty="0">
              <a:solidFill>
                <a:schemeClr val="bg2"/>
              </a:solidFill>
              <a:effectLst/>
              <a:latin typeface="YACgEQNAr7w 0"/>
            </a:endParaRPr>
          </a:p>
          <a:p>
            <a:r>
              <a:rPr lang="en-US" b="1" i="0" u="none" strike="noStrike" dirty="0">
                <a:solidFill>
                  <a:schemeClr val="bg1"/>
                </a:solidFill>
                <a:effectLst/>
                <a:latin typeface="YACgEQNAr7w 0"/>
              </a:rPr>
              <a:t>White County MECHS</a:t>
            </a:r>
            <a:endParaRPr lang="en-US" b="1" dirty="0">
              <a:solidFill>
                <a:schemeClr val="bg1"/>
              </a:solidFill>
              <a:effectLst/>
              <a:latin typeface="YACgEQNAr7w 0"/>
            </a:endParaRPr>
          </a:p>
          <a:p>
            <a:r>
              <a:rPr lang="en-US" b="1" i="0" u="none" strike="noStrike" dirty="0">
                <a:solidFill>
                  <a:schemeClr val="bg1"/>
                </a:solidFill>
                <a:effectLst/>
                <a:latin typeface="YACgEQNAr7w 0"/>
              </a:rPr>
              <a:t>329 Old Blairsville Rd.</a:t>
            </a:r>
            <a:endParaRPr lang="en-US" b="1" dirty="0">
              <a:solidFill>
                <a:schemeClr val="bg1"/>
              </a:solidFill>
              <a:effectLst/>
              <a:latin typeface="YACgEQNAr7w 0"/>
            </a:endParaRPr>
          </a:p>
          <a:p>
            <a:r>
              <a:rPr lang="en-US" b="1" i="0" u="none" strike="noStrike" dirty="0">
                <a:solidFill>
                  <a:schemeClr val="bg1"/>
                </a:solidFill>
                <a:effectLst/>
                <a:latin typeface="YACgEQNAr7w 0"/>
              </a:rPr>
              <a:t>Cleveland, GA 30528</a:t>
            </a:r>
            <a:endParaRPr lang="en-US" b="1" dirty="0">
              <a:solidFill>
                <a:schemeClr val="bg1"/>
              </a:solidFill>
              <a:effectLst/>
              <a:latin typeface="YACgEQNAr7w 0"/>
            </a:endParaRPr>
          </a:p>
          <a:p>
            <a:r>
              <a:rPr lang="en-US" b="1" i="0" u="none" strike="noStrike" dirty="0">
                <a:solidFill>
                  <a:schemeClr val="bg1"/>
                </a:solidFill>
                <a:effectLst/>
                <a:latin typeface="YACgEQNAr7w 0"/>
              </a:rPr>
              <a:t>9:00am - 1:00pm</a:t>
            </a:r>
            <a:endParaRPr lang="en-US" b="1" dirty="0">
              <a:solidFill>
                <a:schemeClr val="bg1"/>
              </a:solidFill>
              <a:effectLst/>
              <a:latin typeface="YACgEQNAr7w 0"/>
            </a:endParaRPr>
          </a:p>
        </p:txBody>
      </p:sp>
    </p:spTree>
  </p:cSld>
  <p:clrMapOvr>
    <a:masterClrMapping/>
  </p:clrMapOvr>
</p:sld>
</file>

<file path=ppt/theme/theme1.xml><?xml version="1.0" encoding="utf-8"?>
<a:theme xmlns:a="http://schemas.openxmlformats.org/drawingml/2006/main" name="Valentine template">
  <a:themeElements>
    <a:clrScheme name="Custom 347">
      <a:dk1>
        <a:srgbClr val="000000"/>
      </a:dk1>
      <a:lt1>
        <a:srgbClr val="FFFFFF"/>
      </a:lt1>
      <a:dk2>
        <a:srgbClr val="565F6F"/>
      </a:dk2>
      <a:lt2>
        <a:srgbClr val="DFE3E9"/>
      </a:lt2>
      <a:accent1>
        <a:srgbClr val="3D85C6"/>
      </a:accent1>
      <a:accent2>
        <a:srgbClr val="6FA8DC"/>
      </a:accent2>
      <a:accent3>
        <a:srgbClr val="9FC5E8"/>
      </a:accent3>
      <a:accent4>
        <a:srgbClr val="CFE2F3"/>
      </a:accent4>
      <a:accent5>
        <a:srgbClr val="D9D9D9"/>
      </a:accent5>
      <a:accent6>
        <a:srgbClr val="99999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352</Words>
  <Application>Microsoft Office PowerPoint</Application>
  <PresentationFormat>On-screen Show (16:9)</PresentationFormat>
  <Paragraphs>74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YACgEQNAr7w 0</vt:lpstr>
      <vt:lpstr>Arial</vt:lpstr>
      <vt:lpstr>Courier New</vt:lpstr>
      <vt:lpstr>Cousine</vt:lpstr>
      <vt:lpstr>Calibri</vt:lpstr>
      <vt:lpstr>Valentine template</vt:lpstr>
      <vt:lpstr>Employability  Skills  Bootcamp</vt:lpstr>
      <vt:lpstr>Why:</vt:lpstr>
      <vt:lpstr>PowerPoint Presentation</vt:lpstr>
      <vt:lpstr>OUR PROCESS IS EASY</vt:lpstr>
      <vt:lpstr>1 Who should apply?</vt:lpstr>
      <vt:lpstr>PowerPoint Presentation</vt:lpstr>
      <vt:lpstr>How do they apply?</vt:lpstr>
      <vt:lpstr>PowerPoint Presentation</vt:lpstr>
      <vt:lpstr>Locations</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Employability  Skills  Bootcamp</dc:title>
  <cp:lastModifiedBy>Danielle Avelar</cp:lastModifiedBy>
  <cp:revision>10</cp:revision>
  <dcterms:modified xsi:type="dcterms:W3CDTF">2021-03-29T21:58:40Z</dcterms:modified>
</cp:coreProperties>
</file>